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426" r:id="rId4"/>
    <p:sldId id="438" r:id="rId5"/>
    <p:sldId id="457" r:id="rId6"/>
    <p:sldId id="265" r:id="rId7"/>
    <p:sldId id="404" r:id="rId8"/>
    <p:sldId id="385" r:id="rId9"/>
    <p:sldId id="434" r:id="rId10"/>
    <p:sldId id="435" r:id="rId11"/>
    <p:sldId id="436" r:id="rId12"/>
    <p:sldId id="458" r:id="rId13"/>
    <p:sldId id="459" r:id="rId14"/>
    <p:sldId id="461" r:id="rId15"/>
    <p:sldId id="462" r:id="rId16"/>
    <p:sldId id="460" r:id="rId17"/>
    <p:sldId id="466" r:id="rId18"/>
    <p:sldId id="467" r:id="rId19"/>
    <p:sldId id="509" r:id="rId20"/>
    <p:sldId id="463" r:id="rId21"/>
    <p:sldId id="470" r:id="rId22"/>
    <p:sldId id="471" r:id="rId23"/>
    <p:sldId id="473" r:id="rId24"/>
    <p:sldId id="474" r:id="rId25"/>
    <p:sldId id="476" r:id="rId26"/>
    <p:sldId id="505" r:id="rId27"/>
    <p:sldId id="507" r:id="rId28"/>
    <p:sldId id="510" r:id="rId29"/>
    <p:sldId id="50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40" d="100"/>
          <a:sy n="40" d="100"/>
        </p:scale>
        <p:origin x="2318" y="10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E37266-5A92-44F3-AE44-8507D33A8B4F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5F8EC5E5-2197-40B3-8E2E-2D92B698DE5C}">
      <dgm:prSet phldrT="[Tekst]" custT="1"/>
      <dgm:spPr/>
      <dgm:t>
        <a:bodyPr/>
        <a:lstStyle/>
        <a:p>
          <a:endParaRPr lang="nl-NL" sz="4200" dirty="0">
            <a:highlight>
              <a:srgbClr val="800000"/>
            </a:highlight>
          </a:endParaRPr>
        </a:p>
      </dgm:t>
    </dgm:pt>
    <dgm:pt modelId="{0330F700-9DED-4D6A-BA97-90B6E2B248CE}" type="parTrans" cxnId="{7BD71B24-8803-4AC1-9C82-FCFAD612C92C}">
      <dgm:prSet/>
      <dgm:spPr/>
      <dgm:t>
        <a:bodyPr/>
        <a:lstStyle/>
        <a:p>
          <a:endParaRPr lang="nl-NL"/>
        </a:p>
      </dgm:t>
    </dgm:pt>
    <dgm:pt modelId="{16542C2E-FA5F-4784-B22D-5978916A94F4}" type="sibTrans" cxnId="{7BD71B24-8803-4AC1-9C82-FCFAD612C92C}">
      <dgm:prSet/>
      <dgm:spPr/>
      <dgm:t>
        <a:bodyPr/>
        <a:lstStyle/>
        <a:p>
          <a:endParaRPr lang="nl-NL"/>
        </a:p>
      </dgm:t>
    </dgm:pt>
    <dgm:pt modelId="{7FFB570C-2CC2-48EE-A3A0-FFA60EBFD0F0}">
      <dgm:prSet phldrT="[Tekst]"/>
      <dgm:spPr/>
      <dgm:t>
        <a:bodyPr/>
        <a:lstStyle/>
        <a:p>
          <a:r>
            <a:rPr lang="nl-NL" dirty="0">
              <a:highlight>
                <a:srgbClr val="800000"/>
              </a:highlight>
            </a:rPr>
            <a:t>?</a:t>
          </a:r>
        </a:p>
      </dgm:t>
    </dgm:pt>
    <dgm:pt modelId="{C3D7D6BC-DF55-45D7-BA43-A1F1414C5043}" type="parTrans" cxnId="{086792E7-8EE2-4A84-91A2-DA6D56638677}">
      <dgm:prSet/>
      <dgm:spPr/>
      <dgm:t>
        <a:bodyPr/>
        <a:lstStyle/>
        <a:p>
          <a:endParaRPr lang="nl-NL"/>
        </a:p>
      </dgm:t>
    </dgm:pt>
    <dgm:pt modelId="{95ABCC5B-E433-49FF-BE8B-4CB350F3914E}" type="sibTrans" cxnId="{086792E7-8EE2-4A84-91A2-DA6D56638677}">
      <dgm:prSet/>
      <dgm:spPr/>
      <dgm:t>
        <a:bodyPr/>
        <a:lstStyle/>
        <a:p>
          <a:endParaRPr lang="nl-NL"/>
        </a:p>
      </dgm:t>
    </dgm:pt>
    <dgm:pt modelId="{762A7CAE-2B27-470E-A421-156322EA8494}" type="pres">
      <dgm:prSet presAssocID="{22E37266-5A92-44F3-AE44-8507D33A8B4F}" presName="Name0" presStyleCnt="0">
        <dgm:presLayoutVars>
          <dgm:dir/>
          <dgm:animLvl val="lvl"/>
          <dgm:resizeHandles val="exact"/>
        </dgm:presLayoutVars>
      </dgm:prSet>
      <dgm:spPr/>
    </dgm:pt>
    <dgm:pt modelId="{D87FEA4A-2D2C-47F9-A6A9-F6064C3CEB50}" type="pres">
      <dgm:prSet presAssocID="{5F8EC5E5-2197-40B3-8E2E-2D92B698DE5C}" presName="Name8" presStyleCnt="0"/>
      <dgm:spPr/>
    </dgm:pt>
    <dgm:pt modelId="{1535E406-319F-4725-B21B-BE64D05D9392}" type="pres">
      <dgm:prSet presAssocID="{5F8EC5E5-2197-40B3-8E2E-2D92B698DE5C}" presName="level" presStyleLbl="node1" presStyleIdx="0" presStyleCnt="2" custScaleX="100074">
        <dgm:presLayoutVars>
          <dgm:chMax val="1"/>
          <dgm:bulletEnabled val="1"/>
        </dgm:presLayoutVars>
      </dgm:prSet>
      <dgm:spPr/>
    </dgm:pt>
    <dgm:pt modelId="{2081F17D-FFBB-4BB0-B13E-4BBC2E9A664B}" type="pres">
      <dgm:prSet presAssocID="{5F8EC5E5-2197-40B3-8E2E-2D92B698DE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7403B5D-1640-4184-B3B8-E0F201ABDC9B}" type="pres">
      <dgm:prSet presAssocID="{7FFB570C-2CC2-48EE-A3A0-FFA60EBFD0F0}" presName="Name8" presStyleCnt="0"/>
      <dgm:spPr/>
    </dgm:pt>
    <dgm:pt modelId="{D5AE6DD6-C1DC-4EE4-9A50-42280212D7C4}" type="pres">
      <dgm:prSet presAssocID="{7FFB570C-2CC2-48EE-A3A0-FFA60EBFD0F0}" presName="level" presStyleLbl="node1" presStyleIdx="1" presStyleCnt="2" custLinFactNeighborX="373" custLinFactNeighborY="1347">
        <dgm:presLayoutVars>
          <dgm:chMax val="1"/>
          <dgm:bulletEnabled val="1"/>
        </dgm:presLayoutVars>
      </dgm:prSet>
      <dgm:spPr/>
    </dgm:pt>
    <dgm:pt modelId="{78E71031-E42B-4C41-B338-05AA96DCFB61}" type="pres">
      <dgm:prSet presAssocID="{7FFB570C-2CC2-48EE-A3A0-FFA60EBFD0F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BD71B24-8803-4AC1-9C82-FCFAD612C92C}" srcId="{22E37266-5A92-44F3-AE44-8507D33A8B4F}" destId="{5F8EC5E5-2197-40B3-8E2E-2D92B698DE5C}" srcOrd="0" destOrd="0" parTransId="{0330F700-9DED-4D6A-BA97-90B6E2B248CE}" sibTransId="{16542C2E-FA5F-4784-B22D-5978916A94F4}"/>
    <dgm:cxn modelId="{5C17AE39-7AF4-4382-8982-6368CCBD733A}" type="presOf" srcId="{5F8EC5E5-2197-40B3-8E2E-2D92B698DE5C}" destId="{1535E406-319F-4725-B21B-BE64D05D9392}" srcOrd="0" destOrd="0" presId="urn:microsoft.com/office/officeart/2005/8/layout/pyramid1"/>
    <dgm:cxn modelId="{48AC4844-E1C6-457A-9006-BC90375F09D8}" type="presOf" srcId="{5F8EC5E5-2197-40B3-8E2E-2D92B698DE5C}" destId="{2081F17D-FFBB-4BB0-B13E-4BBC2E9A664B}" srcOrd="1" destOrd="0" presId="urn:microsoft.com/office/officeart/2005/8/layout/pyramid1"/>
    <dgm:cxn modelId="{CE38B77A-9AA5-4C4A-9FA3-D9C9E20C5D1D}" type="presOf" srcId="{22E37266-5A92-44F3-AE44-8507D33A8B4F}" destId="{762A7CAE-2B27-470E-A421-156322EA8494}" srcOrd="0" destOrd="0" presId="urn:microsoft.com/office/officeart/2005/8/layout/pyramid1"/>
    <dgm:cxn modelId="{269D327D-E474-4199-AB57-CD65546FF9CE}" type="presOf" srcId="{7FFB570C-2CC2-48EE-A3A0-FFA60EBFD0F0}" destId="{78E71031-E42B-4C41-B338-05AA96DCFB61}" srcOrd="1" destOrd="0" presId="urn:microsoft.com/office/officeart/2005/8/layout/pyramid1"/>
    <dgm:cxn modelId="{086792E7-8EE2-4A84-91A2-DA6D56638677}" srcId="{22E37266-5A92-44F3-AE44-8507D33A8B4F}" destId="{7FFB570C-2CC2-48EE-A3A0-FFA60EBFD0F0}" srcOrd="1" destOrd="0" parTransId="{C3D7D6BC-DF55-45D7-BA43-A1F1414C5043}" sibTransId="{95ABCC5B-E433-49FF-BE8B-4CB350F3914E}"/>
    <dgm:cxn modelId="{355136FF-86B1-4662-86E0-55D3EE5B5E68}" type="presOf" srcId="{7FFB570C-2CC2-48EE-A3A0-FFA60EBFD0F0}" destId="{D5AE6DD6-C1DC-4EE4-9A50-42280212D7C4}" srcOrd="0" destOrd="0" presId="urn:microsoft.com/office/officeart/2005/8/layout/pyramid1"/>
    <dgm:cxn modelId="{4B92FDA2-E5A8-4351-B5F1-B995D59087F1}" type="presParOf" srcId="{762A7CAE-2B27-470E-A421-156322EA8494}" destId="{D87FEA4A-2D2C-47F9-A6A9-F6064C3CEB50}" srcOrd="0" destOrd="0" presId="urn:microsoft.com/office/officeart/2005/8/layout/pyramid1"/>
    <dgm:cxn modelId="{6FD3AA9E-FD28-4CA4-8BAB-C670BBE582D4}" type="presParOf" srcId="{D87FEA4A-2D2C-47F9-A6A9-F6064C3CEB50}" destId="{1535E406-319F-4725-B21B-BE64D05D9392}" srcOrd="0" destOrd="0" presId="urn:microsoft.com/office/officeart/2005/8/layout/pyramid1"/>
    <dgm:cxn modelId="{F01E772E-0EE7-4A5E-9B92-CD3C881992F3}" type="presParOf" srcId="{D87FEA4A-2D2C-47F9-A6A9-F6064C3CEB50}" destId="{2081F17D-FFBB-4BB0-B13E-4BBC2E9A664B}" srcOrd="1" destOrd="0" presId="urn:microsoft.com/office/officeart/2005/8/layout/pyramid1"/>
    <dgm:cxn modelId="{D55F6A4A-634B-471A-BD92-0BB43F9F315B}" type="presParOf" srcId="{762A7CAE-2B27-470E-A421-156322EA8494}" destId="{87403B5D-1640-4184-B3B8-E0F201ABDC9B}" srcOrd="1" destOrd="0" presId="urn:microsoft.com/office/officeart/2005/8/layout/pyramid1"/>
    <dgm:cxn modelId="{ECE8936E-3F00-48C0-A302-21734EE9FAA5}" type="presParOf" srcId="{87403B5D-1640-4184-B3B8-E0F201ABDC9B}" destId="{D5AE6DD6-C1DC-4EE4-9A50-42280212D7C4}" srcOrd="0" destOrd="0" presId="urn:microsoft.com/office/officeart/2005/8/layout/pyramid1"/>
    <dgm:cxn modelId="{32FD5ABA-8612-45A0-A20E-E4688AD02123}" type="presParOf" srcId="{87403B5D-1640-4184-B3B8-E0F201ABDC9B}" destId="{78E71031-E42B-4C41-B338-05AA96DCFB6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E37266-5A92-44F3-AE44-8507D33A8B4F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5F8EC5E5-2197-40B3-8E2E-2D92B698DE5C}">
      <dgm:prSet phldrT="[Tekst]" custT="1"/>
      <dgm:spPr/>
      <dgm:t>
        <a:bodyPr/>
        <a:lstStyle/>
        <a:p>
          <a:endParaRPr lang="nl-NL" sz="4200" dirty="0">
            <a:highlight>
              <a:srgbClr val="800000"/>
            </a:highlight>
          </a:endParaRPr>
        </a:p>
      </dgm:t>
    </dgm:pt>
    <dgm:pt modelId="{0330F700-9DED-4D6A-BA97-90B6E2B248CE}" type="parTrans" cxnId="{7BD71B24-8803-4AC1-9C82-FCFAD612C92C}">
      <dgm:prSet/>
      <dgm:spPr/>
      <dgm:t>
        <a:bodyPr/>
        <a:lstStyle/>
        <a:p>
          <a:endParaRPr lang="nl-NL"/>
        </a:p>
      </dgm:t>
    </dgm:pt>
    <dgm:pt modelId="{16542C2E-FA5F-4784-B22D-5978916A94F4}" type="sibTrans" cxnId="{7BD71B24-8803-4AC1-9C82-FCFAD612C92C}">
      <dgm:prSet/>
      <dgm:spPr/>
      <dgm:t>
        <a:bodyPr/>
        <a:lstStyle/>
        <a:p>
          <a:endParaRPr lang="nl-NL"/>
        </a:p>
      </dgm:t>
    </dgm:pt>
    <dgm:pt modelId="{7FFB570C-2CC2-48EE-A3A0-FFA60EBFD0F0}">
      <dgm:prSet phldrT="[Tekst]"/>
      <dgm:spPr/>
      <dgm:t>
        <a:bodyPr/>
        <a:lstStyle/>
        <a:p>
          <a:r>
            <a:rPr lang="nl-NL" dirty="0">
              <a:highlight>
                <a:srgbClr val="800000"/>
              </a:highlight>
            </a:rPr>
            <a:t>Leenman</a:t>
          </a:r>
        </a:p>
      </dgm:t>
    </dgm:pt>
    <dgm:pt modelId="{C3D7D6BC-DF55-45D7-BA43-A1F1414C5043}" type="parTrans" cxnId="{086792E7-8EE2-4A84-91A2-DA6D56638677}">
      <dgm:prSet/>
      <dgm:spPr/>
      <dgm:t>
        <a:bodyPr/>
        <a:lstStyle/>
        <a:p>
          <a:endParaRPr lang="nl-NL"/>
        </a:p>
      </dgm:t>
    </dgm:pt>
    <dgm:pt modelId="{95ABCC5B-E433-49FF-BE8B-4CB350F3914E}" type="sibTrans" cxnId="{086792E7-8EE2-4A84-91A2-DA6D56638677}">
      <dgm:prSet/>
      <dgm:spPr/>
      <dgm:t>
        <a:bodyPr/>
        <a:lstStyle/>
        <a:p>
          <a:endParaRPr lang="nl-NL"/>
        </a:p>
      </dgm:t>
    </dgm:pt>
    <dgm:pt modelId="{762A7CAE-2B27-470E-A421-156322EA8494}" type="pres">
      <dgm:prSet presAssocID="{22E37266-5A92-44F3-AE44-8507D33A8B4F}" presName="Name0" presStyleCnt="0">
        <dgm:presLayoutVars>
          <dgm:dir/>
          <dgm:animLvl val="lvl"/>
          <dgm:resizeHandles val="exact"/>
        </dgm:presLayoutVars>
      </dgm:prSet>
      <dgm:spPr/>
    </dgm:pt>
    <dgm:pt modelId="{D87FEA4A-2D2C-47F9-A6A9-F6064C3CEB50}" type="pres">
      <dgm:prSet presAssocID="{5F8EC5E5-2197-40B3-8E2E-2D92B698DE5C}" presName="Name8" presStyleCnt="0"/>
      <dgm:spPr/>
    </dgm:pt>
    <dgm:pt modelId="{1535E406-319F-4725-B21B-BE64D05D9392}" type="pres">
      <dgm:prSet presAssocID="{5F8EC5E5-2197-40B3-8E2E-2D92B698DE5C}" presName="level" presStyleLbl="node1" presStyleIdx="0" presStyleCnt="2" custScaleX="100074">
        <dgm:presLayoutVars>
          <dgm:chMax val="1"/>
          <dgm:bulletEnabled val="1"/>
        </dgm:presLayoutVars>
      </dgm:prSet>
      <dgm:spPr/>
    </dgm:pt>
    <dgm:pt modelId="{2081F17D-FFBB-4BB0-B13E-4BBC2E9A664B}" type="pres">
      <dgm:prSet presAssocID="{5F8EC5E5-2197-40B3-8E2E-2D92B698DE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7403B5D-1640-4184-B3B8-E0F201ABDC9B}" type="pres">
      <dgm:prSet presAssocID="{7FFB570C-2CC2-48EE-A3A0-FFA60EBFD0F0}" presName="Name8" presStyleCnt="0"/>
      <dgm:spPr/>
    </dgm:pt>
    <dgm:pt modelId="{D5AE6DD6-C1DC-4EE4-9A50-42280212D7C4}" type="pres">
      <dgm:prSet presAssocID="{7FFB570C-2CC2-48EE-A3A0-FFA60EBFD0F0}" presName="level" presStyleLbl="node1" presStyleIdx="1" presStyleCnt="2">
        <dgm:presLayoutVars>
          <dgm:chMax val="1"/>
          <dgm:bulletEnabled val="1"/>
        </dgm:presLayoutVars>
      </dgm:prSet>
      <dgm:spPr/>
    </dgm:pt>
    <dgm:pt modelId="{78E71031-E42B-4C41-B338-05AA96DCFB61}" type="pres">
      <dgm:prSet presAssocID="{7FFB570C-2CC2-48EE-A3A0-FFA60EBFD0F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BD71B24-8803-4AC1-9C82-FCFAD612C92C}" srcId="{22E37266-5A92-44F3-AE44-8507D33A8B4F}" destId="{5F8EC5E5-2197-40B3-8E2E-2D92B698DE5C}" srcOrd="0" destOrd="0" parTransId="{0330F700-9DED-4D6A-BA97-90B6E2B248CE}" sibTransId="{16542C2E-FA5F-4784-B22D-5978916A94F4}"/>
    <dgm:cxn modelId="{5C17AE39-7AF4-4382-8982-6368CCBD733A}" type="presOf" srcId="{5F8EC5E5-2197-40B3-8E2E-2D92B698DE5C}" destId="{1535E406-319F-4725-B21B-BE64D05D9392}" srcOrd="0" destOrd="0" presId="urn:microsoft.com/office/officeart/2005/8/layout/pyramid1"/>
    <dgm:cxn modelId="{48AC4844-E1C6-457A-9006-BC90375F09D8}" type="presOf" srcId="{5F8EC5E5-2197-40B3-8E2E-2D92B698DE5C}" destId="{2081F17D-FFBB-4BB0-B13E-4BBC2E9A664B}" srcOrd="1" destOrd="0" presId="urn:microsoft.com/office/officeart/2005/8/layout/pyramid1"/>
    <dgm:cxn modelId="{CE38B77A-9AA5-4C4A-9FA3-D9C9E20C5D1D}" type="presOf" srcId="{22E37266-5A92-44F3-AE44-8507D33A8B4F}" destId="{762A7CAE-2B27-470E-A421-156322EA8494}" srcOrd="0" destOrd="0" presId="urn:microsoft.com/office/officeart/2005/8/layout/pyramid1"/>
    <dgm:cxn modelId="{269D327D-E474-4199-AB57-CD65546FF9CE}" type="presOf" srcId="{7FFB570C-2CC2-48EE-A3A0-FFA60EBFD0F0}" destId="{78E71031-E42B-4C41-B338-05AA96DCFB61}" srcOrd="1" destOrd="0" presId="urn:microsoft.com/office/officeart/2005/8/layout/pyramid1"/>
    <dgm:cxn modelId="{086792E7-8EE2-4A84-91A2-DA6D56638677}" srcId="{22E37266-5A92-44F3-AE44-8507D33A8B4F}" destId="{7FFB570C-2CC2-48EE-A3A0-FFA60EBFD0F0}" srcOrd="1" destOrd="0" parTransId="{C3D7D6BC-DF55-45D7-BA43-A1F1414C5043}" sibTransId="{95ABCC5B-E433-49FF-BE8B-4CB350F3914E}"/>
    <dgm:cxn modelId="{355136FF-86B1-4662-86E0-55D3EE5B5E68}" type="presOf" srcId="{7FFB570C-2CC2-48EE-A3A0-FFA60EBFD0F0}" destId="{D5AE6DD6-C1DC-4EE4-9A50-42280212D7C4}" srcOrd="0" destOrd="0" presId="urn:microsoft.com/office/officeart/2005/8/layout/pyramid1"/>
    <dgm:cxn modelId="{4B92FDA2-E5A8-4351-B5F1-B995D59087F1}" type="presParOf" srcId="{762A7CAE-2B27-470E-A421-156322EA8494}" destId="{D87FEA4A-2D2C-47F9-A6A9-F6064C3CEB50}" srcOrd="0" destOrd="0" presId="urn:microsoft.com/office/officeart/2005/8/layout/pyramid1"/>
    <dgm:cxn modelId="{6FD3AA9E-FD28-4CA4-8BAB-C670BBE582D4}" type="presParOf" srcId="{D87FEA4A-2D2C-47F9-A6A9-F6064C3CEB50}" destId="{1535E406-319F-4725-B21B-BE64D05D9392}" srcOrd="0" destOrd="0" presId="urn:microsoft.com/office/officeart/2005/8/layout/pyramid1"/>
    <dgm:cxn modelId="{F01E772E-0EE7-4A5E-9B92-CD3C881992F3}" type="presParOf" srcId="{D87FEA4A-2D2C-47F9-A6A9-F6064C3CEB50}" destId="{2081F17D-FFBB-4BB0-B13E-4BBC2E9A664B}" srcOrd="1" destOrd="0" presId="urn:microsoft.com/office/officeart/2005/8/layout/pyramid1"/>
    <dgm:cxn modelId="{D55F6A4A-634B-471A-BD92-0BB43F9F315B}" type="presParOf" srcId="{762A7CAE-2B27-470E-A421-156322EA8494}" destId="{87403B5D-1640-4184-B3B8-E0F201ABDC9B}" srcOrd="1" destOrd="0" presId="urn:microsoft.com/office/officeart/2005/8/layout/pyramid1"/>
    <dgm:cxn modelId="{ECE8936E-3F00-48C0-A302-21734EE9FAA5}" type="presParOf" srcId="{87403B5D-1640-4184-B3B8-E0F201ABDC9B}" destId="{D5AE6DD6-C1DC-4EE4-9A50-42280212D7C4}" srcOrd="0" destOrd="0" presId="urn:microsoft.com/office/officeart/2005/8/layout/pyramid1"/>
    <dgm:cxn modelId="{32FD5ABA-8612-45A0-A20E-E4688AD02123}" type="presParOf" srcId="{87403B5D-1640-4184-B3B8-E0F201ABDC9B}" destId="{78E71031-E42B-4C41-B338-05AA96DCFB6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5E406-319F-4725-B21B-BE64D05D9392}">
      <dsp:nvSpPr>
        <dsp:cNvPr id="0" name=""/>
        <dsp:cNvSpPr/>
      </dsp:nvSpPr>
      <dsp:spPr>
        <a:xfrm>
          <a:off x="949908" y="0"/>
          <a:ext cx="1902630" cy="2835241"/>
        </a:xfrm>
        <a:prstGeom prst="trapezoid">
          <a:avLst>
            <a:gd name="adj" fmla="val 499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4200" kern="1200" dirty="0">
            <a:highlight>
              <a:srgbClr val="800000"/>
            </a:highlight>
          </a:endParaRPr>
        </a:p>
      </dsp:txBody>
      <dsp:txXfrm>
        <a:off x="949908" y="0"/>
        <a:ext cx="1902630" cy="2835241"/>
      </dsp:txXfrm>
    </dsp:sp>
    <dsp:sp modelId="{D5AE6DD6-C1DC-4EE4-9A50-42280212D7C4}">
      <dsp:nvSpPr>
        <dsp:cNvPr id="0" name=""/>
        <dsp:cNvSpPr/>
      </dsp:nvSpPr>
      <dsp:spPr>
        <a:xfrm>
          <a:off x="0" y="2835240"/>
          <a:ext cx="3802447" cy="2835241"/>
        </a:xfrm>
        <a:prstGeom prst="trapezoid">
          <a:avLst>
            <a:gd name="adj" fmla="val 335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500" kern="1200" dirty="0">
              <a:highlight>
                <a:srgbClr val="800000"/>
              </a:highlight>
            </a:rPr>
            <a:t>?</a:t>
          </a:r>
        </a:p>
      </dsp:txBody>
      <dsp:txXfrm>
        <a:off x="665428" y="2835240"/>
        <a:ext cx="2471590" cy="28352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5E406-319F-4725-B21B-BE64D05D9392}">
      <dsp:nvSpPr>
        <dsp:cNvPr id="0" name=""/>
        <dsp:cNvSpPr/>
      </dsp:nvSpPr>
      <dsp:spPr>
        <a:xfrm>
          <a:off x="949908" y="0"/>
          <a:ext cx="1902630" cy="2835241"/>
        </a:xfrm>
        <a:prstGeom prst="trapezoid">
          <a:avLst>
            <a:gd name="adj" fmla="val 499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4200" kern="1200" dirty="0">
            <a:highlight>
              <a:srgbClr val="800000"/>
            </a:highlight>
          </a:endParaRPr>
        </a:p>
      </dsp:txBody>
      <dsp:txXfrm>
        <a:off x="949908" y="0"/>
        <a:ext cx="1902630" cy="2835241"/>
      </dsp:txXfrm>
    </dsp:sp>
    <dsp:sp modelId="{D5AE6DD6-C1DC-4EE4-9A50-42280212D7C4}">
      <dsp:nvSpPr>
        <dsp:cNvPr id="0" name=""/>
        <dsp:cNvSpPr/>
      </dsp:nvSpPr>
      <dsp:spPr>
        <a:xfrm>
          <a:off x="0" y="2835240"/>
          <a:ext cx="3802447" cy="2835241"/>
        </a:xfrm>
        <a:prstGeom prst="trapezoid">
          <a:avLst>
            <a:gd name="adj" fmla="val 335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400" kern="1200" dirty="0">
              <a:highlight>
                <a:srgbClr val="800000"/>
              </a:highlight>
            </a:rPr>
            <a:t>Leenman</a:t>
          </a:r>
        </a:p>
      </dsp:txBody>
      <dsp:txXfrm>
        <a:off x="665428" y="2835240"/>
        <a:ext cx="2471590" cy="28352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7719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811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1160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5601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6462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8232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7659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535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382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403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70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849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897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7272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32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8160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5848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F9AC2-9CEA-47CA-8208-443B285862EC}" type="datetimeFigureOut">
              <a:rPr lang="nl-NL" smtClean="0"/>
              <a:t>13-12-2022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B2019-DC2B-4018-9F62-B1A1796287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1406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12" Type="http://schemas.openxmlformats.org/officeDocument/2006/relationships/image" Target="../media/image1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11" Type="http://schemas.openxmlformats.org/officeDocument/2006/relationships/image" Target="../media/image3.jp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mythes over de middeleeuwen | Historianet.nl">
            <a:extLst>
              <a:ext uri="{FF2B5EF4-FFF2-40B4-BE49-F238E27FC236}">
                <a16:creationId xmlns:a16="http://schemas.microsoft.com/office/drawing/2014/main" id="{08EF1526-ABE9-4DEE-9640-E20F86628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43131F-FA25-49AE-90B0-6B7B5492A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9094" y="3166750"/>
            <a:ext cx="9001462" cy="2387600"/>
          </a:xfrm>
        </p:spPr>
        <p:txBody>
          <a:bodyPr>
            <a:noAutofit/>
          </a:bodyPr>
          <a:lstStyle/>
          <a:p>
            <a:r>
              <a:rPr lang="nl-NL" sz="6000" dirty="0">
                <a:highlight>
                  <a:srgbClr val="800000"/>
                </a:highlight>
              </a:rPr>
              <a:t>Hoofdstuk 4</a:t>
            </a:r>
            <a:br>
              <a:rPr lang="nl-NL" sz="6000" dirty="0">
                <a:highlight>
                  <a:srgbClr val="800000"/>
                </a:highlight>
              </a:rPr>
            </a:br>
            <a:br>
              <a:rPr lang="nl-NL" sz="6000" dirty="0">
                <a:highlight>
                  <a:srgbClr val="800000"/>
                </a:highlight>
              </a:rPr>
            </a:br>
            <a:r>
              <a:rPr lang="nl-NL" sz="6000" dirty="0">
                <a:highlight>
                  <a:srgbClr val="800000"/>
                </a:highlight>
              </a:rPr>
              <a:t>Vechten, werken, bidden</a:t>
            </a:r>
            <a:br>
              <a:rPr lang="nl-NL" sz="6000" dirty="0">
                <a:highlight>
                  <a:srgbClr val="800000"/>
                </a:highlight>
              </a:rPr>
            </a:br>
            <a:br>
              <a:rPr lang="nl-NL" sz="6000" dirty="0">
                <a:highlight>
                  <a:srgbClr val="800000"/>
                </a:highlight>
              </a:rPr>
            </a:br>
            <a:r>
              <a:rPr lang="nl-NL" sz="6000" dirty="0">
                <a:highlight>
                  <a:srgbClr val="800000"/>
                </a:highlight>
              </a:rPr>
              <a:t>Mavo 1 </a:t>
            </a:r>
            <a:endParaRPr lang="nl-NL" dirty="0"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89250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4A2784-E55E-48D8-93FB-DBF2E02A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2. Grieksvuur werd gebruikt als vlammenwerper vanaf schepen.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0DF631-A779-4A36-8950-8AACC6A0C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6" name="Picture 4" descr="Greek fire&amp;#39; revisited: current and recent research - Medievalists.net">
            <a:extLst>
              <a:ext uri="{FF2B5EF4-FFF2-40B4-BE49-F238E27FC236}">
                <a16:creationId xmlns:a16="http://schemas.microsoft.com/office/drawing/2014/main" id="{810870E3-0EFD-481B-97E8-7D6002CCF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81" y="1914807"/>
            <a:ext cx="7620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 A Y A T | the 100 ||bellamy blake | Game of thrones wildfire, Gif game of  thrones, Cute backgrounds">
            <a:extLst>
              <a:ext uri="{FF2B5EF4-FFF2-40B4-BE49-F238E27FC236}">
                <a16:creationId xmlns:a16="http://schemas.microsoft.com/office/drawing/2014/main" id="{6F19B7C4-8246-44A2-81F0-45E23904D4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87" y="2282150"/>
            <a:ext cx="7929655" cy="443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72029502-426C-4672-B179-DDF98C504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" y="0"/>
            <a:ext cx="1041290" cy="10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4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E1A3F9-AC95-46B8-A87F-101AA656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3" y="609600"/>
            <a:ext cx="11336785" cy="1326321"/>
          </a:xfrm>
        </p:spPr>
        <p:txBody>
          <a:bodyPr>
            <a:normAutofit fontScale="90000"/>
          </a:bodyPr>
          <a:lstStyle/>
          <a:p>
            <a:r>
              <a:rPr lang="nl-NL" dirty="0">
                <a:highlight>
                  <a:srgbClr val="800000"/>
                </a:highlight>
              </a:rPr>
              <a:t>3. Bij de Val van Constantinopel (1453) gebruikten de ottomanen gigantische kanonnen.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5CC5DC-302E-4B8F-BBC1-2DFE68B31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Ottoman Super Cannon: The bombard that built an empire | All About History">
            <a:extLst>
              <a:ext uri="{FF2B5EF4-FFF2-40B4-BE49-F238E27FC236}">
                <a16:creationId xmlns:a16="http://schemas.microsoft.com/office/drawing/2014/main" id="{0FE727C6-B93B-4767-8538-8CBA5E5E2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200307"/>
            <a:ext cx="7123775" cy="464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44F6025-1C30-4D80-AC9F-8D86E2B95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614" y="2200307"/>
            <a:ext cx="76200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6AC93A45-E6AC-45A5-BBFB-39B4B65E8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" y="0"/>
            <a:ext cx="1041290" cy="10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4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al van Rome sleurde heel Europa mee | Historianet.nl">
            <a:extLst>
              <a:ext uri="{FF2B5EF4-FFF2-40B4-BE49-F238E27FC236}">
                <a16:creationId xmlns:a16="http://schemas.microsoft.com/office/drawing/2014/main" id="{D125F840-EF84-4B45-929C-3D7D5DA6C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1044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FEBE5A2-C3B8-462A-B095-0BE7D6E5B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400" dirty="0">
                <a:highlight>
                  <a:srgbClr val="800000"/>
                </a:highlight>
              </a:rPr>
              <a:t>DE val van </a:t>
            </a:r>
            <a:br>
              <a:rPr lang="nl-NL" sz="4400" dirty="0">
                <a:highlight>
                  <a:srgbClr val="800000"/>
                </a:highlight>
              </a:rPr>
            </a:br>
            <a:r>
              <a:rPr lang="nl-NL" sz="4400" dirty="0">
                <a:highlight>
                  <a:srgbClr val="800000"/>
                </a:highlight>
              </a:rPr>
              <a:t>het Romeinse rijk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585E41-E5A9-436A-A473-D15CF3879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BE657E66-6AD8-4E3C-8573-CCB6FD9CF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" y="0"/>
            <a:ext cx="1041290" cy="10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33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C993B-1EA5-4EDD-9AE3-8A30BD9A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210105"/>
            <a:ext cx="10353761" cy="1326321"/>
          </a:xfrm>
        </p:spPr>
        <p:txBody>
          <a:bodyPr>
            <a:normAutofit/>
          </a:bodyPr>
          <a:lstStyle/>
          <a:p>
            <a:r>
              <a:rPr lang="nl-NL" sz="4000" dirty="0">
                <a:highlight>
                  <a:srgbClr val="800000"/>
                </a:highlight>
              </a:rPr>
              <a:t>Val van Het Romeinse rijk: </a:t>
            </a:r>
            <a:br>
              <a:rPr lang="nl-NL" sz="4000" dirty="0">
                <a:highlight>
                  <a:srgbClr val="800000"/>
                </a:highlight>
              </a:rPr>
            </a:br>
            <a:r>
              <a:rPr lang="nl-NL" sz="4000" dirty="0">
                <a:solidFill>
                  <a:srgbClr val="FFFF00"/>
                </a:solidFill>
                <a:highlight>
                  <a:srgbClr val="800000"/>
                </a:highlight>
              </a:rPr>
              <a:t>oorzaken</a:t>
            </a:r>
            <a:r>
              <a:rPr lang="nl-NL" sz="4000" dirty="0">
                <a:highlight>
                  <a:srgbClr val="800000"/>
                </a:highlight>
              </a:rPr>
              <a:t> en </a:t>
            </a:r>
            <a:r>
              <a:rPr lang="nl-NL" sz="4000" dirty="0">
                <a:solidFill>
                  <a:srgbClr val="FFFF00"/>
                </a:solidFill>
                <a:highlight>
                  <a:srgbClr val="800000"/>
                </a:highlight>
              </a:rPr>
              <a:t>gevolgen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7B60BA-BAE5-427B-8CD3-F2D31E173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81" y="2219417"/>
            <a:ext cx="10583976" cy="3882501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40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Wat is een </a:t>
            </a:r>
            <a:r>
              <a:rPr lang="nl-NL" sz="40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oorzaak</a:t>
            </a:r>
            <a:r>
              <a:rPr lang="nl-NL" sz="40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40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Wat is een </a:t>
            </a:r>
            <a:r>
              <a:rPr lang="nl-NL" sz="40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gevolg</a:t>
            </a:r>
            <a:r>
              <a:rPr lang="nl-NL" sz="40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40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Hoe werden de Romeinse grenzen (</a:t>
            </a:r>
            <a:r>
              <a:rPr lang="nl-NL" sz="40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 limes</a:t>
            </a:r>
            <a:r>
              <a:rPr lang="nl-NL" sz="40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 ook alweer bewaakt?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40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Hoe gingen de Romeinen met verslagen volken om?</a:t>
            </a:r>
          </a:p>
          <a:p>
            <a:endParaRPr lang="nl-NL" dirty="0"/>
          </a:p>
        </p:txBody>
      </p:sp>
      <p:pic>
        <p:nvPicPr>
          <p:cNvPr id="4" name="Afbeelding 3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7D85445B-390B-42F0-B37D-0C8D276B0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" y="0"/>
            <a:ext cx="1041290" cy="10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39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C993B-1EA5-4EDD-9AE3-8A30BD9A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>
            <a:normAutofit/>
          </a:bodyPr>
          <a:lstStyle/>
          <a:p>
            <a:r>
              <a:rPr lang="nl-NL" sz="3200" dirty="0">
                <a:highlight>
                  <a:srgbClr val="800000"/>
                </a:highlight>
              </a:rPr>
              <a:t>Val van Het Romeinse rijk: </a:t>
            </a:r>
            <a:br>
              <a:rPr lang="nl-NL" sz="3200" dirty="0">
                <a:highlight>
                  <a:srgbClr val="800000"/>
                </a:highlight>
              </a:rPr>
            </a:br>
            <a:r>
              <a:rPr lang="nl-NL" sz="3200" dirty="0">
                <a:solidFill>
                  <a:srgbClr val="FFFF00"/>
                </a:solidFill>
                <a:highlight>
                  <a:srgbClr val="800000"/>
                </a:highlight>
              </a:rPr>
              <a:t>oorzaken</a:t>
            </a:r>
            <a:r>
              <a:rPr lang="nl-NL" sz="3200" dirty="0">
                <a:highlight>
                  <a:srgbClr val="800000"/>
                </a:highlight>
              </a:rPr>
              <a:t> en </a:t>
            </a:r>
            <a:r>
              <a:rPr lang="nl-NL" sz="3200" dirty="0">
                <a:solidFill>
                  <a:srgbClr val="FFFF00"/>
                </a:solidFill>
                <a:highlight>
                  <a:srgbClr val="800000"/>
                </a:highlight>
              </a:rPr>
              <a:t>gevolgen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7B60BA-BAE5-427B-8CD3-F2D31E173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18" y="1225119"/>
            <a:ext cx="11714595" cy="405765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Ruzie tussen Romeinse keizers om de macht (Vierkeizerjaar 69 n. Chr.). 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Het Romeinse Rijk wordt opgesplitst in het </a:t>
            </a:r>
            <a:r>
              <a:rPr lang="nl-NL" sz="26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Oost-Romeinse rijk </a:t>
            </a: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nl-NL" sz="26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West-Romeinse Rijk</a:t>
            </a: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(395 n. Chr.)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Rooftochten van niet-Romeinse volken in Europa (onrust door de Hunnen).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6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Grote volksverhuizingen </a:t>
            </a: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(volkeren trekken het Romeinse Rijk binnen).</a:t>
            </a:r>
          </a:p>
          <a:p>
            <a:pPr marL="457200" indent="-457200">
              <a:buFont typeface="+mj-lt"/>
              <a:buAutoNum type="arabicPeriod"/>
            </a:pPr>
            <a:endParaRPr lang="nl-NL" dirty="0">
              <a:highlight>
                <a:srgbClr val="800000"/>
              </a:highlight>
            </a:endParaRPr>
          </a:p>
          <a:p>
            <a:pPr marL="457200" indent="-457200">
              <a:buFont typeface="+mj-lt"/>
              <a:buAutoNum type="arabicPeriod"/>
            </a:pPr>
            <a:endParaRPr lang="nl-NL" dirty="0"/>
          </a:p>
        </p:txBody>
      </p:sp>
      <p:pic>
        <p:nvPicPr>
          <p:cNvPr id="3074" name="Picture 2" descr="Theodosius - LES 18: BLoei en verval van het romeinse rijk">
            <a:extLst>
              <a:ext uri="{FF2B5EF4-FFF2-40B4-BE49-F238E27FC236}">
                <a16:creationId xmlns:a16="http://schemas.microsoft.com/office/drawing/2014/main" id="{31D134DB-6766-4924-83D1-9E4029C05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060" y="4272478"/>
            <a:ext cx="6006253" cy="253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o wild waren de Hunnen nu ook weer niet | De Standaard Mobile">
            <a:extLst>
              <a:ext uri="{FF2B5EF4-FFF2-40B4-BE49-F238E27FC236}">
                <a16:creationId xmlns:a16="http://schemas.microsoft.com/office/drawing/2014/main" id="{B7697812-6503-4152-B0BA-07B6E75A5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3038"/>
            <a:ext cx="5326601" cy="26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B06C8978-7D9C-404A-B952-2D9AAE1BF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" y="9525"/>
            <a:ext cx="1041290" cy="10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75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C993B-1EA5-4EDD-9AE3-8A30BD9A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>
            <a:normAutofit/>
          </a:bodyPr>
          <a:lstStyle/>
          <a:p>
            <a:r>
              <a:rPr lang="nl-NL" sz="3200" dirty="0">
                <a:highlight>
                  <a:srgbClr val="800000"/>
                </a:highlight>
              </a:rPr>
              <a:t>Val van Het Romeinse rijk: </a:t>
            </a:r>
            <a:br>
              <a:rPr lang="nl-NL" sz="3200" dirty="0">
                <a:highlight>
                  <a:srgbClr val="800000"/>
                </a:highlight>
              </a:rPr>
            </a:br>
            <a:r>
              <a:rPr lang="nl-NL" sz="3200" dirty="0">
                <a:solidFill>
                  <a:srgbClr val="FFFF00"/>
                </a:solidFill>
                <a:highlight>
                  <a:srgbClr val="800000"/>
                </a:highlight>
              </a:rPr>
              <a:t>oorzaken</a:t>
            </a:r>
            <a:r>
              <a:rPr lang="nl-NL" sz="3200" dirty="0">
                <a:highlight>
                  <a:srgbClr val="800000"/>
                </a:highlight>
              </a:rPr>
              <a:t> en </a:t>
            </a:r>
            <a:r>
              <a:rPr lang="nl-NL" sz="3200" dirty="0">
                <a:solidFill>
                  <a:srgbClr val="FFFF00"/>
                </a:solidFill>
                <a:highlight>
                  <a:srgbClr val="800000"/>
                </a:highlight>
              </a:rPr>
              <a:t>gevolgen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7B60BA-BAE5-427B-8CD3-F2D31E173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18" y="1225119"/>
            <a:ext cx="11714595" cy="405765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200" dirty="0">
                <a:highlight>
                  <a:srgbClr val="800000"/>
                </a:highlight>
              </a:rPr>
              <a:t>Ruzie tussen Romeinse keizers om de macht (Vierkeizerjaar 69 n. Chr.). 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200" dirty="0">
                <a:highlight>
                  <a:srgbClr val="800000"/>
                </a:highlight>
              </a:rPr>
              <a:t>Het Romeinse rijk wordt opgesplitst in het </a:t>
            </a:r>
            <a:r>
              <a:rPr lang="nl-NL" sz="2200" b="1" dirty="0">
                <a:solidFill>
                  <a:srgbClr val="FFFF00"/>
                </a:solidFill>
                <a:highlight>
                  <a:srgbClr val="800000"/>
                </a:highlight>
              </a:rPr>
              <a:t>Oost-Romeinse rijk </a:t>
            </a:r>
            <a:r>
              <a:rPr lang="nl-NL" sz="2200" dirty="0">
                <a:highlight>
                  <a:srgbClr val="800000"/>
                </a:highlight>
              </a:rPr>
              <a:t>en </a:t>
            </a:r>
            <a:r>
              <a:rPr lang="nl-NL" sz="2200" b="1" dirty="0">
                <a:solidFill>
                  <a:srgbClr val="FFFF00"/>
                </a:solidFill>
                <a:highlight>
                  <a:srgbClr val="800000"/>
                </a:highlight>
              </a:rPr>
              <a:t>West-Romeinse rijk</a:t>
            </a:r>
            <a:r>
              <a:rPr lang="nl-NL" sz="2200" dirty="0">
                <a:highlight>
                  <a:srgbClr val="800000"/>
                </a:highlight>
              </a:rPr>
              <a:t> (395 n. Chr.)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200" dirty="0">
                <a:highlight>
                  <a:srgbClr val="800000"/>
                </a:highlight>
              </a:rPr>
              <a:t>Rooftochten van niet-Romeinse volken in Europa (onrust door de Hunnen).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200" b="1" dirty="0">
                <a:solidFill>
                  <a:srgbClr val="FFFF00"/>
                </a:solidFill>
                <a:highlight>
                  <a:srgbClr val="800000"/>
                </a:highlight>
              </a:rPr>
              <a:t>Grote volksverhuizingen </a:t>
            </a:r>
            <a:r>
              <a:rPr lang="nl-NL" sz="2200" dirty="0">
                <a:highlight>
                  <a:srgbClr val="800000"/>
                </a:highlight>
              </a:rPr>
              <a:t>(volkeren trekken het Romeinse rijk binnen).</a:t>
            </a:r>
          </a:p>
          <a:p>
            <a:pPr marL="457200" indent="-457200">
              <a:buFont typeface="+mj-lt"/>
              <a:buAutoNum type="arabicPeriod"/>
            </a:pPr>
            <a:endParaRPr lang="nl-NL" dirty="0">
              <a:highlight>
                <a:srgbClr val="800000"/>
              </a:highlight>
            </a:endParaRPr>
          </a:p>
          <a:p>
            <a:pPr marL="457200" indent="-457200">
              <a:buFont typeface="+mj-lt"/>
              <a:buAutoNum type="arabicPeriod"/>
            </a:pPr>
            <a:endParaRPr lang="nl-NL" dirty="0"/>
          </a:p>
        </p:txBody>
      </p:sp>
      <p:pic>
        <p:nvPicPr>
          <p:cNvPr id="3074" name="Picture 2" descr="Theodosius - LES 18: BLoei en verval van het romeinse rijk">
            <a:extLst>
              <a:ext uri="{FF2B5EF4-FFF2-40B4-BE49-F238E27FC236}">
                <a16:creationId xmlns:a16="http://schemas.microsoft.com/office/drawing/2014/main" id="{31D134DB-6766-4924-83D1-9E4029C05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2" y="710213"/>
            <a:ext cx="11937256" cy="569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633A82C8-C926-4510-821D-6774239FCDFA}"/>
              </a:ext>
            </a:extLst>
          </p:cNvPr>
          <p:cNvSpPr/>
          <p:nvPr/>
        </p:nvSpPr>
        <p:spPr>
          <a:xfrm>
            <a:off x="4900474" y="2490660"/>
            <a:ext cx="2059620" cy="399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Rome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6FCE598-A7F8-4656-B881-FB7E5D71CC54}"/>
              </a:ext>
            </a:extLst>
          </p:cNvPr>
          <p:cNvSpPr/>
          <p:nvPr/>
        </p:nvSpPr>
        <p:spPr>
          <a:xfrm>
            <a:off x="8462893" y="2351074"/>
            <a:ext cx="2059620" cy="67866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Byzantium / nu Istanbul</a:t>
            </a:r>
          </a:p>
        </p:txBody>
      </p:sp>
      <p:pic>
        <p:nvPicPr>
          <p:cNvPr id="8" name="Picture 4" descr="Zo wild waren de Hunnen nu ook weer niet | De Standaard Mobile">
            <a:extLst>
              <a:ext uri="{FF2B5EF4-FFF2-40B4-BE49-F238E27FC236}">
                <a16:creationId xmlns:a16="http://schemas.microsoft.com/office/drawing/2014/main" id="{A09A1AD3-546F-4BF1-AB17-7998F8B89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7" y="71646"/>
            <a:ext cx="11937256" cy="671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4C81B896-7490-459B-8602-E24AE0739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" y="0"/>
            <a:ext cx="1041290" cy="10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9C1E63-9BAC-4ACA-9343-CA0AF2AF5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64" y="565212"/>
            <a:ext cx="11496582" cy="1326321"/>
          </a:xfrm>
        </p:spPr>
        <p:txBody>
          <a:bodyPr>
            <a:noAutofit/>
          </a:bodyPr>
          <a:lstStyle/>
          <a:p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Koppel de </a:t>
            </a:r>
            <a:r>
              <a:rPr lang="nl-NL" sz="2800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oorzaken</a:t>
            </a: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van de val van het Romeinse rijk aan de bijhorende </a:t>
            </a:r>
            <a:r>
              <a:rPr lang="nl-NL" sz="2800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gevolgen</a:t>
            </a: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>
                <a:solidFill>
                  <a:srgbClr val="00B0F0"/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Tip</a:t>
            </a:r>
            <a:r>
              <a:rPr lang="nl-NL" sz="2400" dirty="0"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gebruik de teksten </a:t>
            </a:r>
            <a:r>
              <a:rPr lang="nl-NL" sz="2400" i="1" dirty="0">
                <a:solidFill>
                  <a:srgbClr val="00B0F0"/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Het Rijk wordt opgesplitst</a:t>
            </a:r>
            <a:r>
              <a:rPr lang="nl-NL" sz="2400" i="1" dirty="0"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nl-NL" sz="2400" i="1" dirty="0">
                <a:solidFill>
                  <a:srgbClr val="00B0F0"/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 Grote volksverhuizingen</a:t>
            </a:r>
            <a:r>
              <a:rPr lang="nl-NL" sz="2400" i="1" dirty="0"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(blz. 54-55)</a:t>
            </a:r>
            <a:endParaRPr lang="nl-NL" sz="2800" dirty="0">
              <a:highlight>
                <a:srgbClr val="00008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C15BE3C7-3717-4DD5-8184-BB5D4800B8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6333136"/>
              </p:ext>
            </p:extLst>
          </p:nvPr>
        </p:nvGraphicFramePr>
        <p:xfrm>
          <a:off x="221942" y="2130641"/>
          <a:ext cx="11780668" cy="4083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0334">
                  <a:extLst>
                    <a:ext uri="{9D8B030D-6E8A-4147-A177-3AD203B41FA5}">
                      <a16:colId xmlns:a16="http://schemas.microsoft.com/office/drawing/2014/main" val="3824347589"/>
                    </a:ext>
                  </a:extLst>
                </a:gridCol>
                <a:gridCol w="5890334">
                  <a:extLst>
                    <a:ext uri="{9D8B030D-6E8A-4147-A177-3AD203B41FA5}">
                      <a16:colId xmlns:a16="http://schemas.microsoft.com/office/drawing/2014/main" val="4016957540"/>
                    </a:ext>
                  </a:extLst>
                </a:gridCol>
              </a:tblGrid>
              <a:tr h="547735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>
                          <a:solidFill>
                            <a:srgbClr val="FFFF00"/>
                          </a:solidFill>
                          <a:highlight>
                            <a:srgbClr val="800000"/>
                          </a:highlight>
                        </a:rPr>
                        <a:t>Oorzaak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>
                          <a:solidFill>
                            <a:srgbClr val="FFFF00"/>
                          </a:solidFill>
                          <a:highlight>
                            <a:srgbClr val="800000"/>
                          </a:highlight>
                        </a:rPr>
                        <a:t>Gevolg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625533"/>
                  </a:ext>
                </a:extLst>
              </a:tr>
              <a:tr h="816495">
                <a:tc>
                  <a:txBody>
                    <a:bodyPr/>
                    <a:lstStyle/>
                    <a:p>
                      <a:r>
                        <a:rPr lang="nl-NL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De limes wordt slecht bewaakt.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Het Romeinse Rijk wordt opgesplitst.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822654"/>
                  </a:ext>
                </a:extLst>
              </a:tr>
              <a:tr h="951502">
                <a:tc>
                  <a:txBody>
                    <a:bodyPr/>
                    <a:lstStyle/>
                    <a:p>
                      <a:r>
                        <a:rPr lang="nl-NL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 Grote volksverhuizingen in het Rijk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De keizers hebben geen oplossingen voor de problemen.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486499"/>
                  </a:ext>
                </a:extLst>
              </a:tr>
              <a:tr h="951502">
                <a:tc>
                  <a:txBody>
                    <a:bodyPr/>
                    <a:lstStyle/>
                    <a:p>
                      <a:r>
                        <a:rPr lang="nl-NL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Ruzie om de macht tussen Romeinse keizers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Rovers zoals de Hunnen trekken plunderend door het Romeinse Rijk.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4843"/>
                  </a:ext>
                </a:extLst>
              </a:tr>
              <a:tr h="816495">
                <a:tc>
                  <a:txBody>
                    <a:bodyPr/>
                    <a:lstStyle/>
                    <a:p>
                      <a:r>
                        <a:rPr lang="nl-NL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 Het rijk is te groot om als geheel te besturen.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Onrust in het rijk door rondtrekkende volken.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179670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15B265E2-EAC7-441D-8F2E-FB35C73E84FD}"/>
              </a:ext>
            </a:extLst>
          </p:cNvPr>
          <p:cNvSpPr txBox="1"/>
          <p:nvPr/>
        </p:nvSpPr>
        <p:spPr>
          <a:xfrm>
            <a:off x="1270986" y="6088559"/>
            <a:ext cx="96500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highlight>
                  <a:srgbClr val="800000"/>
                </a:highlight>
              </a:rPr>
              <a:t>A = 3,    B= 4,   C= 2 en   D = 1</a:t>
            </a:r>
          </a:p>
        </p:txBody>
      </p:sp>
      <p:pic>
        <p:nvPicPr>
          <p:cNvPr id="6" name="Afbeelding 5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47462E5C-1E5B-4F3B-A7F4-D9A5F6B1D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" y="0"/>
            <a:ext cx="569033" cy="56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0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EF9318-F64F-4948-AAE7-DC8EE7262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074" y="250618"/>
            <a:ext cx="10353761" cy="1326321"/>
          </a:xfrm>
        </p:spPr>
        <p:txBody>
          <a:bodyPr>
            <a:normAutofit/>
          </a:bodyPr>
          <a:lstStyle/>
          <a:p>
            <a:r>
              <a:rPr lang="nl-NL" sz="4400" dirty="0">
                <a:highlight>
                  <a:srgbClr val="800000"/>
                </a:highlight>
              </a:rPr>
              <a:t>Lesdoelen Aan het einde van de les kan ik…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EEDCD1-7F86-429F-9322-CF26200DE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418" y="2227052"/>
            <a:ext cx="11649075" cy="5044912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De periode, het tijdvak, jaartallen </a:t>
            </a:r>
            <a:r>
              <a:rPr lang="nl-NL" sz="3600" dirty="0">
                <a:highlight>
                  <a:srgbClr val="800000"/>
                </a:highlight>
              </a:rPr>
              <a:t>en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samenleving</a:t>
            </a:r>
            <a:r>
              <a:rPr lang="nl-NL" sz="3600" dirty="0">
                <a:highlight>
                  <a:srgbClr val="800000"/>
                </a:highlight>
              </a:rPr>
              <a:t> van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tijdvak 3</a:t>
            </a:r>
            <a:r>
              <a:rPr lang="nl-NL" sz="3600" dirty="0">
                <a:highlight>
                  <a:srgbClr val="800000"/>
                </a:highlight>
              </a:rPr>
              <a:t> benoemen.</a:t>
            </a:r>
          </a:p>
          <a:p>
            <a:r>
              <a:rPr lang="nl-NL" sz="3600" dirty="0">
                <a:highlight>
                  <a:srgbClr val="800000"/>
                </a:highlight>
              </a:rPr>
              <a:t>Benoemen hoe het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Romeinse Rijk </a:t>
            </a:r>
            <a:r>
              <a:rPr lang="nl-NL" sz="3600" dirty="0">
                <a:highlight>
                  <a:srgbClr val="800000"/>
                </a:highlight>
              </a:rPr>
              <a:t>eindigen.</a:t>
            </a:r>
          </a:p>
          <a:p>
            <a:r>
              <a:rPr lang="nl-NL" sz="3600" dirty="0">
                <a:highlight>
                  <a:srgbClr val="800000"/>
                </a:highlight>
              </a:rPr>
              <a:t>Jullie kunnen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oorzaken</a:t>
            </a:r>
            <a:r>
              <a:rPr lang="nl-NL" sz="3600" dirty="0">
                <a:highlight>
                  <a:srgbClr val="800000"/>
                </a:highlight>
              </a:rPr>
              <a:t> aan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gevolgen</a:t>
            </a:r>
            <a:r>
              <a:rPr lang="nl-NL" sz="3600" dirty="0">
                <a:highlight>
                  <a:srgbClr val="800000"/>
                </a:highlight>
              </a:rPr>
              <a:t> koppelen.</a:t>
            </a:r>
          </a:p>
          <a:p>
            <a:r>
              <a:rPr lang="nl-NL" sz="3600" dirty="0">
                <a:highlight>
                  <a:srgbClr val="800000"/>
                </a:highlight>
              </a:rPr>
              <a:t>Uitleggen hoe de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middeleeuwen</a:t>
            </a:r>
            <a:r>
              <a:rPr lang="nl-NL" sz="3600" dirty="0">
                <a:highlight>
                  <a:srgbClr val="800000"/>
                </a:highlight>
              </a:rPr>
              <a:t> begon en wat de situatie in Europa was.</a:t>
            </a:r>
          </a:p>
          <a:p>
            <a:endParaRPr lang="nl-NL" sz="3600" dirty="0">
              <a:highlight>
                <a:srgbClr val="800000"/>
              </a:highlight>
            </a:endParaRPr>
          </a:p>
          <a:p>
            <a:endParaRPr lang="nl-NL" sz="3600" dirty="0">
              <a:highlight>
                <a:srgbClr val="800000"/>
              </a:highlight>
            </a:endParaRPr>
          </a:p>
          <a:p>
            <a:endParaRPr lang="nl-NL" sz="2400" dirty="0"/>
          </a:p>
        </p:txBody>
      </p:sp>
      <p:pic>
        <p:nvPicPr>
          <p:cNvPr id="5" name="Afbeelding 4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291ABF0A-315E-49B6-AA13-43CC9C60D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" y="0"/>
            <a:ext cx="1260451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20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EF9318-F64F-4948-AAE7-DC8EE7262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074" y="250618"/>
            <a:ext cx="10353761" cy="1326321"/>
          </a:xfrm>
        </p:spPr>
        <p:txBody>
          <a:bodyPr>
            <a:normAutofit/>
          </a:bodyPr>
          <a:lstStyle/>
          <a:p>
            <a:r>
              <a:rPr lang="nl-NL" sz="4400" dirty="0">
                <a:highlight>
                  <a:srgbClr val="800000"/>
                </a:highlight>
              </a:rPr>
              <a:t>Even herhalen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EEDCD1-7F86-429F-9322-CF26200DE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2" y="2125832"/>
            <a:ext cx="11649075" cy="533663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Welke periode, titel, jaartallen </a:t>
            </a:r>
            <a:r>
              <a:rPr lang="nl-NL" sz="3600" dirty="0">
                <a:highlight>
                  <a:srgbClr val="800000"/>
                </a:highlight>
              </a:rPr>
              <a:t>en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samenleving</a:t>
            </a:r>
            <a:r>
              <a:rPr lang="nl-NL" sz="3600" dirty="0">
                <a:highlight>
                  <a:srgbClr val="800000"/>
                </a:highlight>
              </a:rPr>
              <a:t> horen bij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tijdvak 3</a:t>
            </a:r>
            <a:r>
              <a:rPr lang="nl-NL" sz="3600" dirty="0">
                <a:highlight>
                  <a:srgbClr val="800000"/>
                </a:highlight>
              </a:rPr>
              <a:t>?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dirty="0">
                <a:highlight>
                  <a:srgbClr val="800000"/>
                </a:highlight>
              </a:rPr>
              <a:t>Wat waren de vier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oorzaken </a:t>
            </a:r>
            <a:r>
              <a:rPr lang="nl-NL" sz="3600" dirty="0">
                <a:highlight>
                  <a:srgbClr val="800000"/>
                </a:highlight>
              </a:rPr>
              <a:t>voor de val van het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Romeinse Rijk</a:t>
            </a:r>
            <a:r>
              <a:rPr lang="nl-NL" sz="3600" dirty="0">
                <a:highlight>
                  <a:srgbClr val="800000"/>
                </a:highlight>
              </a:rPr>
              <a:t>?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dirty="0">
                <a:highlight>
                  <a:srgbClr val="800000"/>
                </a:highlight>
              </a:rPr>
              <a:t>Wat bedoelen we met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continuïteit</a:t>
            </a:r>
            <a:r>
              <a:rPr lang="nl-NL" sz="3600" dirty="0">
                <a:highlight>
                  <a:srgbClr val="800000"/>
                </a:highlight>
              </a:rPr>
              <a:t> en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verandering</a:t>
            </a:r>
            <a:r>
              <a:rPr lang="nl-NL" sz="3600" dirty="0">
                <a:highlight>
                  <a:srgbClr val="800000"/>
                </a:highlight>
              </a:rPr>
              <a:t>?</a:t>
            </a:r>
          </a:p>
          <a:p>
            <a:endParaRPr lang="nl-NL" sz="3600" dirty="0">
              <a:highlight>
                <a:srgbClr val="800000"/>
              </a:highlight>
            </a:endParaRPr>
          </a:p>
          <a:p>
            <a:endParaRPr lang="nl-NL" sz="2400" dirty="0"/>
          </a:p>
        </p:txBody>
      </p:sp>
      <p:pic>
        <p:nvPicPr>
          <p:cNvPr id="5" name="Afbeelding 4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291ABF0A-315E-49B6-AA13-43CC9C60D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" y="0"/>
            <a:ext cx="1260451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51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EF9318-F64F-4948-AAE7-DC8EE7262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074" y="250618"/>
            <a:ext cx="10353761" cy="1326321"/>
          </a:xfrm>
        </p:spPr>
        <p:txBody>
          <a:bodyPr>
            <a:normAutofit/>
          </a:bodyPr>
          <a:lstStyle/>
          <a:p>
            <a:r>
              <a:rPr lang="nl-NL" sz="4400" dirty="0">
                <a:highlight>
                  <a:srgbClr val="800000"/>
                </a:highlight>
              </a:rPr>
              <a:t>Lesdoelen Aan het einde van de les kan ik…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EEDCD1-7F86-429F-9322-CF26200DE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418" y="2227052"/>
            <a:ext cx="11649075" cy="5044912"/>
          </a:xfrm>
        </p:spPr>
        <p:txBody>
          <a:bodyPr>
            <a:normAutofit/>
          </a:bodyPr>
          <a:lstStyle/>
          <a:p>
            <a:r>
              <a:rPr lang="nl-NL" sz="3600" dirty="0">
                <a:highlight>
                  <a:srgbClr val="800000"/>
                </a:highlight>
              </a:rPr>
              <a:t>Uitleggen hoe de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middeleeuwen</a:t>
            </a:r>
            <a:r>
              <a:rPr lang="nl-NL" sz="3600" dirty="0">
                <a:highlight>
                  <a:srgbClr val="800000"/>
                </a:highlight>
              </a:rPr>
              <a:t> begon en wat de situatie in Europa was.</a:t>
            </a:r>
          </a:p>
          <a:p>
            <a:r>
              <a:rPr lang="nl-NL" sz="3600" dirty="0">
                <a:highlight>
                  <a:srgbClr val="800000"/>
                </a:highlight>
              </a:rPr>
              <a:t>Benoemen wat Karel de Grote van de Romeinen overnam (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continuïteit</a:t>
            </a:r>
            <a:r>
              <a:rPr lang="nl-NL" sz="3600" dirty="0">
                <a:highlight>
                  <a:srgbClr val="800000"/>
                </a:highlight>
              </a:rPr>
              <a:t>).</a:t>
            </a:r>
          </a:p>
          <a:p>
            <a:r>
              <a:rPr lang="nl-NL" sz="3600" dirty="0">
                <a:highlight>
                  <a:srgbClr val="800000"/>
                </a:highlight>
              </a:rPr>
              <a:t>Uitleggen hoe het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leenstelsel</a:t>
            </a:r>
            <a:r>
              <a:rPr lang="nl-NL" sz="3600" dirty="0">
                <a:highlight>
                  <a:srgbClr val="800000"/>
                </a:highlight>
              </a:rPr>
              <a:t> werkt via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leenheren</a:t>
            </a:r>
            <a:r>
              <a:rPr lang="nl-NL" sz="3600" dirty="0">
                <a:highlight>
                  <a:srgbClr val="800000"/>
                </a:highlight>
              </a:rPr>
              <a:t>,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leenmannen</a:t>
            </a:r>
            <a:r>
              <a:rPr lang="nl-NL" sz="3600" dirty="0">
                <a:highlight>
                  <a:srgbClr val="800000"/>
                </a:highlight>
              </a:rPr>
              <a:t>,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achterleenmannen</a:t>
            </a:r>
            <a:r>
              <a:rPr lang="nl-NL" sz="3600" dirty="0">
                <a:highlight>
                  <a:srgbClr val="800000"/>
                </a:highlight>
              </a:rPr>
              <a:t> en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zendgraven</a:t>
            </a:r>
            <a:r>
              <a:rPr lang="nl-NL" sz="3600" dirty="0">
                <a:highlight>
                  <a:srgbClr val="800000"/>
                </a:highlight>
              </a:rPr>
              <a:t>.</a:t>
            </a:r>
          </a:p>
          <a:p>
            <a:endParaRPr lang="nl-NL" sz="3600" dirty="0">
              <a:highlight>
                <a:srgbClr val="800000"/>
              </a:highlight>
            </a:endParaRPr>
          </a:p>
          <a:p>
            <a:endParaRPr lang="nl-NL" sz="3600" dirty="0">
              <a:highlight>
                <a:srgbClr val="800000"/>
              </a:highlight>
            </a:endParaRPr>
          </a:p>
          <a:p>
            <a:endParaRPr lang="nl-NL" sz="3600" dirty="0">
              <a:highlight>
                <a:srgbClr val="800000"/>
              </a:highlight>
            </a:endParaRPr>
          </a:p>
          <a:p>
            <a:endParaRPr lang="nl-NL" sz="2400" dirty="0"/>
          </a:p>
        </p:txBody>
      </p:sp>
      <p:pic>
        <p:nvPicPr>
          <p:cNvPr id="5" name="Afbeelding 4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291ABF0A-315E-49B6-AA13-43CC9C60D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" y="0"/>
            <a:ext cx="1260451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61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5 mythes over de middeleeuwen | Historianet.nl">
            <a:extLst>
              <a:ext uri="{FF2B5EF4-FFF2-40B4-BE49-F238E27FC236}">
                <a16:creationId xmlns:a16="http://schemas.microsoft.com/office/drawing/2014/main" id="{4B4A21D6-C48D-4AB2-ACD1-CE108B0A6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8FE7CAC6-EFB5-4E2E-AEC9-86EA3718C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3519A5-9CF6-4368-A1D6-CEF62C435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274838"/>
            <a:ext cx="10353761" cy="1326321"/>
          </a:xfrm>
        </p:spPr>
        <p:txBody>
          <a:bodyPr>
            <a:normAutofit/>
          </a:bodyPr>
          <a:lstStyle/>
          <a:p>
            <a:r>
              <a:rPr lang="nl-NL" sz="5400" dirty="0">
                <a:highlight>
                  <a:srgbClr val="800000"/>
                </a:highlight>
              </a:rPr>
              <a:t>De planning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F1CBF4-398C-429B-99EC-B33B3C3EB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2096064"/>
            <a:ext cx="7667107" cy="3695136"/>
          </a:xfrm>
        </p:spPr>
        <p:txBody>
          <a:bodyPr>
            <a:normAutofit fontScale="92500" lnSpcReduction="10000"/>
          </a:bodyPr>
          <a:lstStyle/>
          <a:p>
            <a:r>
              <a:rPr lang="nl-NL" sz="4000" dirty="0">
                <a:highlight>
                  <a:srgbClr val="800000"/>
                </a:highlight>
              </a:rPr>
              <a:t>De Middeleeuwen</a:t>
            </a:r>
          </a:p>
          <a:p>
            <a:r>
              <a:rPr lang="nl-NL" sz="4000" dirty="0">
                <a:highlight>
                  <a:srgbClr val="800000"/>
                </a:highlight>
              </a:rPr>
              <a:t>Wat weten we al?</a:t>
            </a:r>
          </a:p>
          <a:p>
            <a:r>
              <a:rPr lang="nl-NL" sz="4000" dirty="0">
                <a:highlight>
                  <a:srgbClr val="800000"/>
                </a:highlight>
              </a:rPr>
              <a:t>Lesdoelen</a:t>
            </a:r>
          </a:p>
          <a:p>
            <a:r>
              <a:rPr lang="nl-NL" sz="4000" dirty="0">
                <a:highlight>
                  <a:srgbClr val="800000"/>
                </a:highlight>
              </a:rPr>
              <a:t>Paragraaf 3.5 en beginnen 4.1</a:t>
            </a:r>
          </a:p>
          <a:p>
            <a:r>
              <a:rPr lang="nl-NL" sz="4000" dirty="0">
                <a:highlight>
                  <a:srgbClr val="800000"/>
                </a:highlight>
              </a:rPr>
              <a:t>afsluiting</a:t>
            </a:r>
          </a:p>
        </p:txBody>
      </p:sp>
      <p:pic>
        <p:nvPicPr>
          <p:cNvPr id="6" name="Afbeelding 5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8DBD25C7-E8C8-477A-BDAD-BC8EC5D56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" y="0"/>
            <a:ext cx="2616391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62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AD85CC-4CF6-46CB-98A8-C8771E1CF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1218588" cy="1326321"/>
          </a:xfrm>
        </p:spPr>
        <p:txBody>
          <a:bodyPr>
            <a:noAutofit/>
          </a:bodyPr>
          <a:lstStyle/>
          <a:p>
            <a:r>
              <a:rPr lang="nl-NL" sz="3600" dirty="0">
                <a:highlight>
                  <a:srgbClr val="800000"/>
                </a:highlight>
              </a:rPr>
              <a:t>De middeleeuwen 500-1500 (</a:t>
            </a:r>
            <a:r>
              <a:rPr lang="nl-NL" sz="3600" dirty="0" err="1">
                <a:highlight>
                  <a:srgbClr val="800000"/>
                </a:highlight>
              </a:rPr>
              <a:t>n.Chr</a:t>
            </a:r>
            <a:r>
              <a:rPr lang="nl-NL" sz="3600" dirty="0">
                <a:highlight>
                  <a:srgbClr val="800000"/>
                </a:highlight>
              </a:rPr>
              <a:t>.)</a:t>
            </a:r>
            <a:br>
              <a:rPr lang="nl-NL" sz="3600" dirty="0">
                <a:highlight>
                  <a:srgbClr val="800000"/>
                </a:highlight>
              </a:rPr>
            </a:br>
            <a:br>
              <a:rPr lang="nl-NL" sz="3600" dirty="0">
                <a:highlight>
                  <a:srgbClr val="800000"/>
                </a:highlight>
              </a:rPr>
            </a:br>
            <a:r>
              <a:rPr lang="nl-NL" sz="3600" dirty="0">
                <a:highlight>
                  <a:srgbClr val="800000"/>
                </a:highlight>
              </a:rPr>
              <a:t>Onrustige tijden in Europa </a:t>
            </a:r>
            <a:br>
              <a:rPr lang="nl-NL" sz="3600" dirty="0">
                <a:highlight>
                  <a:srgbClr val="800000"/>
                </a:highlight>
              </a:rPr>
            </a:br>
            <a:r>
              <a:rPr lang="nl-NL" sz="3600" dirty="0">
                <a:highlight>
                  <a:srgbClr val="800000"/>
                </a:highlight>
              </a:rPr>
              <a:t>(blz. 64)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CA493A-EB4B-4DAA-88E0-47C883F59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32" y="3027286"/>
            <a:ext cx="11879668" cy="3994951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32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Handel bloeide in het Romeinse Rijk door de goede en veilige wegen. Hoe was dat aan het begin van de middeleeuwen?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32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 de middeleeuwen leefde men in een </a:t>
            </a:r>
            <a:r>
              <a:rPr lang="nl-NL" sz="32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Landbouw samenlevingen. </a:t>
            </a:r>
            <a:r>
              <a:rPr lang="nl-NL" sz="32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Wat is er gebeurt met de steden in Europa?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32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Welk volk kreeg de macht in West-Europa?</a:t>
            </a:r>
          </a:p>
        </p:txBody>
      </p:sp>
      <p:pic>
        <p:nvPicPr>
          <p:cNvPr id="4" name="Afbeelding 3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113C63FC-EBA7-42C9-A37E-994EE4E34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" y="0"/>
            <a:ext cx="1041290" cy="10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53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034F9-1D8C-420E-9842-FA29FFDC7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663" y="100014"/>
            <a:ext cx="7750802" cy="1835908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Karel de Grote, koning der Franken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0AECBF-7D8B-41A9-8972-722EB5FC3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7572" y="1765005"/>
            <a:ext cx="6769985" cy="468895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Lees het stukje “Wie was Karel de Grote? (blz. 64)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Geef een voorbeeld van </a:t>
            </a:r>
            <a:r>
              <a:rPr lang="nl-NL" sz="28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continuïteit</a:t>
            </a: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wat Karel de Grote hetzelfde deed als met de Romeinen.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800" b="1" dirty="0">
                <a:solidFill>
                  <a:srgbClr val="FFFF00"/>
                </a:solidFill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Continuïteit</a:t>
            </a:r>
            <a:r>
              <a:rPr lang="nl-NL" sz="2800" dirty="0"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Karel maakte ook wetten over veroverde volken. Karel bracht muntgeld terug.</a:t>
            </a:r>
          </a:p>
          <a:p>
            <a:pPr marL="457200" indent="-457200">
              <a:buFont typeface="+mj-lt"/>
              <a:buAutoNum type="arabicPeriod"/>
            </a:pP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D65DC781-3238-4360-A80E-CE4BC6CCC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3" y="248214"/>
            <a:ext cx="3911501" cy="60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3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jl: gebogen 18">
            <a:extLst>
              <a:ext uri="{FF2B5EF4-FFF2-40B4-BE49-F238E27FC236}">
                <a16:creationId xmlns:a16="http://schemas.microsoft.com/office/drawing/2014/main" id="{72E00472-9484-440F-871A-F8DE269DD66B}"/>
              </a:ext>
            </a:extLst>
          </p:cNvPr>
          <p:cNvSpPr/>
          <p:nvPr/>
        </p:nvSpPr>
        <p:spPr>
          <a:xfrm rot="7451012">
            <a:off x="2682334" y="3195307"/>
            <a:ext cx="1051812" cy="2366686"/>
          </a:xfrm>
          <a:prstGeom prst="bentArrow">
            <a:avLst>
              <a:gd name="adj1" fmla="val 20589"/>
              <a:gd name="adj2" fmla="val 23696"/>
              <a:gd name="adj3" fmla="val 41497"/>
              <a:gd name="adj4" fmla="val 4375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Pijl: gekromd omlaag 16">
            <a:extLst>
              <a:ext uri="{FF2B5EF4-FFF2-40B4-BE49-F238E27FC236}">
                <a16:creationId xmlns:a16="http://schemas.microsoft.com/office/drawing/2014/main" id="{D101F851-001C-42A0-9336-1FE5C55B481C}"/>
              </a:ext>
            </a:extLst>
          </p:cNvPr>
          <p:cNvSpPr/>
          <p:nvPr/>
        </p:nvSpPr>
        <p:spPr>
          <a:xfrm rot="17003414">
            <a:off x="-770047" y="3189012"/>
            <a:ext cx="2060014" cy="1811472"/>
          </a:xfrm>
          <a:prstGeom prst="curvedDownArrow">
            <a:avLst>
              <a:gd name="adj1" fmla="val 22302"/>
              <a:gd name="adj2" fmla="val 40420"/>
              <a:gd name="adj3" fmla="val 1969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9C93E3-17AE-4D33-B67B-CAD0B6231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977" y="-247811"/>
            <a:ext cx="6811563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Het leenstelsel (blz. 65)</a:t>
            </a:r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id="{87DB200F-28A3-41A9-8709-E9DC027E30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4063089"/>
              </p:ext>
            </p:extLst>
          </p:nvPr>
        </p:nvGraphicFramePr>
        <p:xfrm>
          <a:off x="245770" y="1187519"/>
          <a:ext cx="3802447" cy="5670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hthoek 7">
            <a:extLst>
              <a:ext uri="{FF2B5EF4-FFF2-40B4-BE49-F238E27FC236}">
                <a16:creationId xmlns:a16="http://schemas.microsoft.com/office/drawing/2014/main" id="{69685D97-1207-49E0-A2A3-B9735604C1C7}"/>
              </a:ext>
            </a:extLst>
          </p:cNvPr>
          <p:cNvSpPr/>
          <p:nvPr/>
        </p:nvSpPr>
        <p:spPr>
          <a:xfrm>
            <a:off x="2576156" y="5786892"/>
            <a:ext cx="2388093" cy="10120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dirty="0"/>
              <a:t>Geeft: </a:t>
            </a:r>
          </a:p>
          <a:p>
            <a:pPr algn="ctr"/>
            <a:r>
              <a:rPr lang="nl-NL" sz="2800" dirty="0"/>
              <a:t>?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405D534C-98B1-48A6-B740-B760D6F66A26}"/>
              </a:ext>
            </a:extLst>
          </p:cNvPr>
          <p:cNvSpPr/>
          <p:nvPr/>
        </p:nvSpPr>
        <p:spPr>
          <a:xfrm>
            <a:off x="49700" y="1691350"/>
            <a:ext cx="1329906" cy="14078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dirty="0"/>
              <a:t>Geeft:</a:t>
            </a:r>
          </a:p>
          <a:p>
            <a:pPr algn="ctr"/>
            <a:r>
              <a:rPr lang="nl-NL" sz="2800" dirty="0"/>
              <a:t>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D8563A9-8D38-4FB9-A596-91A7B70BB91A}"/>
              </a:ext>
            </a:extLst>
          </p:cNvPr>
          <p:cNvSpPr txBox="1"/>
          <p:nvPr/>
        </p:nvSpPr>
        <p:spPr>
          <a:xfrm>
            <a:off x="5333415" y="851696"/>
            <a:ext cx="6716027" cy="591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Hoe komt het </a:t>
            </a:r>
            <a:r>
              <a:rPr lang="nl-N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leenstelsel</a:t>
            </a:r>
            <a:r>
              <a:rPr lang="nl-N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aan zijn naam?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Wat was een </a:t>
            </a:r>
            <a:r>
              <a:rPr lang="nl-N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vazal</a:t>
            </a:r>
            <a:r>
              <a:rPr lang="nl-N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nl-N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Maak het schema hiernaast na en vul in wat er op de vraagtekens moet komen.</a:t>
            </a:r>
          </a:p>
          <a:p>
            <a:pPr marL="342900" indent="-342900">
              <a:buFont typeface="+mj-lt"/>
              <a:buAutoNum type="arabicPeriod"/>
            </a:pPr>
            <a:endParaRPr lang="nl-N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Wat was de taak van een </a:t>
            </a:r>
            <a:r>
              <a:rPr lang="nl-N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zendgraaf</a:t>
            </a:r>
            <a:r>
              <a:rPr lang="nl-N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A86AA23-9AA2-4F35-8259-41D93C8CBA82}"/>
              </a:ext>
            </a:extLst>
          </p:cNvPr>
          <p:cNvSpPr/>
          <p:nvPr/>
        </p:nvSpPr>
        <p:spPr>
          <a:xfrm>
            <a:off x="1160555" y="2630004"/>
            <a:ext cx="1935332" cy="469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highlight>
                  <a:srgbClr val="800000"/>
                </a:highlight>
              </a:rPr>
              <a:t>Leenheer</a:t>
            </a:r>
          </a:p>
        </p:txBody>
      </p:sp>
    </p:spTree>
    <p:extLst>
      <p:ext uri="{BB962C8B-B14F-4D97-AF65-F5344CB8AC3E}">
        <p14:creationId xmlns:p14="http://schemas.microsoft.com/office/powerpoint/2010/main" val="1271273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jl: gebogen 18">
            <a:extLst>
              <a:ext uri="{FF2B5EF4-FFF2-40B4-BE49-F238E27FC236}">
                <a16:creationId xmlns:a16="http://schemas.microsoft.com/office/drawing/2014/main" id="{72E00472-9484-440F-871A-F8DE269DD66B}"/>
              </a:ext>
            </a:extLst>
          </p:cNvPr>
          <p:cNvSpPr/>
          <p:nvPr/>
        </p:nvSpPr>
        <p:spPr>
          <a:xfrm rot="7451012">
            <a:off x="2682334" y="3195307"/>
            <a:ext cx="1051812" cy="2366686"/>
          </a:xfrm>
          <a:prstGeom prst="bentArrow">
            <a:avLst>
              <a:gd name="adj1" fmla="val 20589"/>
              <a:gd name="adj2" fmla="val 23696"/>
              <a:gd name="adj3" fmla="val 41497"/>
              <a:gd name="adj4" fmla="val 4375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Pijl: gekromd omlaag 16">
            <a:extLst>
              <a:ext uri="{FF2B5EF4-FFF2-40B4-BE49-F238E27FC236}">
                <a16:creationId xmlns:a16="http://schemas.microsoft.com/office/drawing/2014/main" id="{D101F851-001C-42A0-9336-1FE5C55B481C}"/>
              </a:ext>
            </a:extLst>
          </p:cNvPr>
          <p:cNvSpPr/>
          <p:nvPr/>
        </p:nvSpPr>
        <p:spPr>
          <a:xfrm rot="17003414">
            <a:off x="-770047" y="3189012"/>
            <a:ext cx="2060014" cy="1811472"/>
          </a:xfrm>
          <a:prstGeom prst="curvedDownArrow">
            <a:avLst>
              <a:gd name="adj1" fmla="val 22302"/>
              <a:gd name="adj2" fmla="val 40420"/>
              <a:gd name="adj3" fmla="val 1969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9C93E3-17AE-4D33-B67B-CAD0B6231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922" y="-138802"/>
            <a:ext cx="6811563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Het leenstelsel (blz. 65)</a:t>
            </a:r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id="{87DB200F-28A3-41A9-8709-E9DC027E30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9330964"/>
              </p:ext>
            </p:extLst>
          </p:nvPr>
        </p:nvGraphicFramePr>
        <p:xfrm>
          <a:off x="245770" y="1187519"/>
          <a:ext cx="3802447" cy="5670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hthoek 7">
            <a:extLst>
              <a:ext uri="{FF2B5EF4-FFF2-40B4-BE49-F238E27FC236}">
                <a16:creationId xmlns:a16="http://schemas.microsoft.com/office/drawing/2014/main" id="{69685D97-1207-49E0-A2A3-B9735604C1C7}"/>
              </a:ext>
            </a:extLst>
          </p:cNvPr>
          <p:cNvSpPr/>
          <p:nvPr/>
        </p:nvSpPr>
        <p:spPr>
          <a:xfrm>
            <a:off x="2014193" y="5824667"/>
            <a:ext cx="2388093" cy="10120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dirty="0"/>
              <a:t>Geeft: </a:t>
            </a:r>
          </a:p>
          <a:p>
            <a:pPr algn="ctr"/>
            <a:r>
              <a:rPr lang="nl-NL" sz="2800" dirty="0"/>
              <a:t>land te leen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405D534C-98B1-48A6-B740-B760D6F66A26}"/>
              </a:ext>
            </a:extLst>
          </p:cNvPr>
          <p:cNvSpPr/>
          <p:nvPr/>
        </p:nvSpPr>
        <p:spPr>
          <a:xfrm>
            <a:off x="49700" y="870012"/>
            <a:ext cx="1787978" cy="22292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dirty="0"/>
              <a:t>Geeft:</a:t>
            </a:r>
          </a:p>
          <a:p>
            <a:pPr algn="ctr"/>
            <a:r>
              <a:rPr lang="nl-NL" sz="2800" dirty="0"/>
              <a:t>trouw en soldaten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D8563A9-8D38-4FB9-A596-91A7B70BB91A}"/>
              </a:ext>
            </a:extLst>
          </p:cNvPr>
          <p:cNvSpPr txBox="1"/>
          <p:nvPr/>
        </p:nvSpPr>
        <p:spPr>
          <a:xfrm>
            <a:off x="4837983" y="849235"/>
            <a:ext cx="7496823" cy="5954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Omdat de </a:t>
            </a:r>
            <a:r>
              <a:rPr lang="nl-N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leenheer</a:t>
            </a:r>
            <a:r>
              <a:rPr lang="nl-NL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een deel van zijn land uitleende aan een </a:t>
            </a:r>
            <a:r>
              <a:rPr lang="nl-N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leenman</a:t>
            </a:r>
            <a:r>
              <a:rPr lang="nl-NL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Een </a:t>
            </a:r>
            <a:r>
              <a:rPr lang="nl-N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vazal</a:t>
            </a:r>
            <a:r>
              <a:rPr lang="nl-NL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moest trouw zweren, gebieden besturen en rechtspreken voor de</a:t>
            </a:r>
            <a:r>
              <a:rPr lang="nl-N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leenheer</a:t>
            </a:r>
            <a:r>
              <a:rPr lang="nl-NL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belasting ophalen en betalen aan de </a:t>
            </a:r>
            <a:r>
              <a:rPr lang="nl-N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leenheer</a:t>
            </a:r>
            <a:r>
              <a:rPr lang="nl-NL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soldaten leveren in oorlogstijd.</a:t>
            </a:r>
          </a:p>
          <a:p>
            <a:pPr marL="342900" indent="-342900">
              <a:buFont typeface="+mj-lt"/>
              <a:buAutoNum type="arabicPeriod"/>
            </a:pPr>
            <a:endParaRPr lang="nl-NL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8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Een </a:t>
            </a:r>
            <a:r>
              <a:rPr lang="nl-N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zendgraaf</a:t>
            </a:r>
            <a:r>
              <a:rPr lang="nl-NL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werd rondgezonden (gestuurd) door het gebied van de</a:t>
            </a:r>
            <a:r>
              <a:rPr lang="nl-N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leenheer </a:t>
            </a:r>
            <a:r>
              <a:rPr lang="nl-NL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om te controleren of </a:t>
            </a:r>
            <a:r>
              <a:rPr lang="nl-N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leenmannen</a:t>
            </a:r>
            <a:r>
              <a:rPr lang="nl-NL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trouw bleven en nieuwe wetten opvolgden.</a:t>
            </a:r>
            <a:endParaRPr lang="nl-NL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8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A86AA23-9AA2-4F35-8259-41D93C8CBA82}"/>
              </a:ext>
            </a:extLst>
          </p:cNvPr>
          <p:cNvSpPr/>
          <p:nvPr/>
        </p:nvSpPr>
        <p:spPr>
          <a:xfrm>
            <a:off x="1904797" y="1998523"/>
            <a:ext cx="1935332" cy="469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highlight>
                  <a:srgbClr val="800000"/>
                </a:highlight>
              </a:rPr>
              <a:t>Leenheer</a:t>
            </a:r>
          </a:p>
        </p:txBody>
      </p:sp>
    </p:spTree>
    <p:extLst>
      <p:ext uri="{BB962C8B-B14F-4D97-AF65-F5344CB8AC3E}">
        <p14:creationId xmlns:p14="http://schemas.microsoft.com/office/powerpoint/2010/main" val="2633554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7EF56-F9FE-4205-921E-F071DAF88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0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Het Frankische rijk valt uiteen.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9BB92-45F0-4E64-923A-7B75BE92F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14500"/>
            <a:ext cx="10353762" cy="466725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Hoe werd het Frankische Rijk steeds verdeelder na de dood van Karel de Grote?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Waarom zouden </a:t>
            </a:r>
            <a:r>
              <a:rPr lang="nl-NL" sz="28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leenmannen</a:t>
            </a: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liever “vergeten” dat zij het gebied hadden geleend van hun </a:t>
            </a:r>
            <a:r>
              <a:rPr lang="nl-NL" sz="28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leenheer</a:t>
            </a: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Waarom zou een</a:t>
            </a:r>
            <a:r>
              <a:rPr lang="nl-NL" sz="28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leenheer</a:t>
            </a: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niet altijd iets kunnen doen,  wanneer een </a:t>
            </a:r>
            <a:r>
              <a:rPr lang="nl-NL" sz="28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leenman</a:t>
            </a: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weigert het land terug te geven aan de </a:t>
            </a:r>
            <a:r>
              <a:rPr lang="nl-NL" sz="28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leenheer</a:t>
            </a: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Hoe kon een</a:t>
            </a:r>
            <a:r>
              <a:rPr lang="nl-NL" sz="28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leenman </a:t>
            </a: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tegelijkertijd ook een </a:t>
            </a:r>
            <a:r>
              <a:rPr lang="nl-NL" sz="28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leenheer</a:t>
            </a: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zijn?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2161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84FA9-DDB0-4BEC-A674-A14B5B672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AD703BB-081F-4C6A-8444-C6A2697BC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99" b="32074"/>
          <a:stretch/>
        </p:blipFill>
        <p:spPr>
          <a:xfrm>
            <a:off x="430223" y="967960"/>
            <a:ext cx="11297749" cy="492208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1F0C0E3-A75B-42EE-9997-623393033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 b="28229"/>
          <a:stretch/>
        </p:blipFill>
        <p:spPr>
          <a:xfrm>
            <a:off x="430223" y="967960"/>
            <a:ext cx="11297749" cy="492208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C1E3340-2C8D-48E1-B149-6F2381EBA1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89" b="28229"/>
          <a:stretch/>
        </p:blipFill>
        <p:spPr>
          <a:xfrm>
            <a:off x="474738" y="967960"/>
            <a:ext cx="11253234" cy="492208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62F2D77-EF35-4A36-8E01-100B46E6A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 b="28229"/>
          <a:stretch/>
        </p:blipFill>
        <p:spPr>
          <a:xfrm>
            <a:off x="474738" y="967960"/>
            <a:ext cx="10837333" cy="49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5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ouse Lannister | Iron Throne Role Play Wikia | Fandom">
            <a:extLst>
              <a:ext uri="{FF2B5EF4-FFF2-40B4-BE49-F238E27FC236}">
                <a16:creationId xmlns:a16="http://schemas.microsoft.com/office/drawing/2014/main" id="{8FDFE94E-A035-4254-8BF3-68B604773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251DEB5-E9FD-4344-A274-A6DD5D4A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4590" y="-107120"/>
            <a:ext cx="12534640" cy="1326321"/>
          </a:xfrm>
        </p:spPr>
        <p:txBody>
          <a:bodyPr>
            <a:normAutofit/>
          </a:bodyPr>
          <a:lstStyle/>
          <a:p>
            <a:r>
              <a:rPr lang="nl-NL" dirty="0">
                <a:highlight>
                  <a:srgbClr val="800000"/>
                </a:highlight>
              </a:rPr>
              <a:t>Huis </a:t>
            </a:r>
            <a:r>
              <a:rPr lang="nl-NL" dirty="0" err="1">
                <a:highlight>
                  <a:srgbClr val="800000"/>
                </a:highlight>
              </a:rPr>
              <a:t>Lannister</a:t>
            </a:r>
            <a:r>
              <a:rPr lang="nl-NL" dirty="0">
                <a:highlight>
                  <a:srgbClr val="800000"/>
                </a:highlight>
              </a:rPr>
              <a:t> en zijn </a:t>
            </a:r>
            <a:r>
              <a:rPr lang="nl-NL" dirty="0">
                <a:solidFill>
                  <a:srgbClr val="FFFF00"/>
                </a:solidFill>
                <a:highlight>
                  <a:srgbClr val="800000"/>
                </a:highlight>
              </a:rPr>
              <a:t>vazallen</a:t>
            </a:r>
            <a:r>
              <a:rPr lang="nl-NL" dirty="0">
                <a:highlight>
                  <a:srgbClr val="800000"/>
                </a:highlight>
              </a:rPr>
              <a:t> </a:t>
            </a:r>
          </a:p>
        </p:txBody>
      </p:sp>
      <p:pic>
        <p:nvPicPr>
          <p:cNvPr id="2050" name="Picture 2" descr="14 Tywin ideas | lannister, a song of ice and fire, charles dance">
            <a:extLst>
              <a:ext uri="{FF2B5EF4-FFF2-40B4-BE49-F238E27FC236}">
                <a16:creationId xmlns:a16="http://schemas.microsoft.com/office/drawing/2014/main" id="{65556C28-8514-4941-BAE4-5033928F2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1"/>
            <a:ext cx="3467100" cy="520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Westeros (Game of Thrones/aSoIaF) Map now Available on MapChart - Blog  - MapChart">
            <a:extLst>
              <a:ext uri="{FF2B5EF4-FFF2-40B4-BE49-F238E27FC236}">
                <a16:creationId xmlns:a16="http://schemas.microsoft.com/office/drawing/2014/main" id="{7A643D08-9E8E-4292-B05C-1F1A2AF4B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6" r="15941" b="2778"/>
          <a:stretch/>
        </p:blipFill>
        <p:spPr bwMode="auto">
          <a:xfrm>
            <a:off x="6806592" y="952500"/>
            <a:ext cx="5385408" cy="585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irkel: leeg 4">
            <a:extLst>
              <a:ext uri="{FF2B5EF4-FFF2-40B4-BE49-F238E27FC236}">
                <a16:creationId xmlns:a16="http://schemas.microsoft.com/office/drawing/2014/main" id="{0FB4209F-CD98-4B8D-9A22-738CA651ECE1}"/>
              </a:ext>
            </a:extLst>
          </p:cNvPr>
          <p:cNvSpPr/>
          <p:nvPr/>
        </p:nvSpPr>
        <p:spPr>
          <a:xfrm>
            <a:off x="7173686" y="2373086"/>
            <a:ext cx="2155371" cy="2365362"/>
          </a:xfrm>
          <a:prstGeom prst="donut">
            <a:avLst>
              <a:gd name="adj" fmla="val 67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11" name="Picture 4" descr="Geographic Map 9: The Westerlands | Atlas of Ice and Fire">
            <a:extLst>
              <a:ext uri="{FF2B5EF4-FFF2-40B4-BE49-F238E27FC236}">
                <a16:creationId xmlns:a16="http://schemas.microsoft.com/office/drawing/2014/main" id="{20B46BBC-E851-4D4E-9579-F8E8E897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234" y="902634"/>
            <a:ext cx="5432892" cy="595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26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284F5F-EAF5-4783-9A60-66447B1B9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66" y="180975"/>
            <a:ext cx="11940268" cy="66770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Wanneer </a:t>
            </a:r>
            <a:r>
              <a:rPr lang="nl-NL" sz="23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achterleenmannen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 op meer macht uit lijken te zijn, stuurt </a:t>
            </a:r>
            <a:r>
              <a:rPr lang="nl-NL" sz="2300" dirty="0" err="1">
                <a:latin typeface="Arial" panose="020B0604020202020204" pitchFamily="34" charset="0"/>
                <a:cs typeface="Arial" panose="020B0604020202020204" pitchFamily="34" charset="0"/>
              </a:rPr>
              <a:t>Tywin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300" dirty="0" err="1">
                <a:latin typeface="Arial" panose="020B0604020202020204" pitchFamily="34" charset="0"/>
                <a:cs typeface="Arial" panose="020B0604020202020204" pitchFamily="34" charset="0"/>
              </a:rPr>
              <a:t>Lannister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 geen leger…maar een zanger. Het horen van het lied </a:t>
            </a:r>
            <a:r>
              <a:rPr lang="nl-NL" sz="2300" i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nl-NL" sz="2300" i="1" dirty="0" err="1">
                <a:latin typeface="Arial" panose="020B0604020202020204" pitchFamily="34" charset="0"/>
                <a:cs typeface="Arial" panose="020B0604020202020204" pitchFamily="34" charset="0"/>
              </a:rPr>
              <a:t>Rheine</a:t>
            </a:r>
            <a:r>
              <a:rPr lang="nl-NL" sz="2300" i="1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nl-NL" sz="2300" i="1" dirty="0" err="1">
                <a:latin typeface="Arial" panose="020B0604020202020204" pitchFamily="34" charset="0"/>
                <a:cs typeface="Arial" panose="020B0604020202020204" pitchFamily="34" charset="0"/>
              </a:rPr>
              <a:t>Castamere</a:t>
            </a:r>
            <a:r>
              <a:rPr lang="nl-NL" sz="23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vermorzelt elke ambitie;</a:t>
            </a:r>
          </a:p>
          <a:p>
            <a:pPr marL="0" indent="0">
              <a:buNone/>
            </a:pP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Huis </a:t>
            </a:r>
            <a:r>
              <a:rPr lang="nl-NL" sz="2300" dirty="0" err="1">
                <a:latin typeface="Arial" panose="020B0604020202020204" pitchFamily="34" charset="0"/>
                <a:cs typeface="Arial" panose="020B0604020202020204" pitchFamily="34" charset="0"/>
              </a:rPr>
              <a:t>Rheine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 was een oude familie dat rijk was geworden door de goudmijn, maar toen die mijn opdroogde veranderde ze van verdienmodel: trouwen. </a:t>
            </a:r>
            <a:r>
              <a:rPr lang="nl-NL" sz="2300" dirty="0" err="1">
                <a:latin typeface="Arial" panose="020B0604020202020204" pitchFamily="34" charset="0"/>
                <a:cs typeface="Arial" panose="020B0604020202020204" pitchFamily="34" charset="0"/>
              </a:rPr>
              <a:t>Vrouwe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 Ellen trouwde met heer </a:t>
            </a:r>
            <a:r>
              <a:rPr lang="nl-NL" sz="2300" dirty="0" err="1">
                <a:latin typeface="Arial" panose="020B0604020202020204" pitchFamily="34" charset="0"/>
                <a:cs typeface="Arial" panose="020B0604020202020204" pitchFamily="34" charset="0"/>
              </a:rPr>
              <a:t>Tarbeck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 en vroeg gigantische lonen aan haar leenheer, </a:t>
            </a:r>
            <a:r>
              <a:rPr lang="nl-NL" sz="2300" dirty="0" err="1">
                <a:latin typeface="Arial" panose="020B0604020202020204" pitchFamily="34" charset="0"/>
                <a:cs typeface="Arial" panose="020B0604020202020204" pitchFamily="34" charset="0"/>
              </a:rPr>
              <a:t>Tytos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300" dirty="0" err="1">
                <a:latin typeface="Arial" panose="020B0604020202020204" pitchFamily="34" charset="0"/>
                <a:cs typeface="Arial" panose="020B0604020202020204" pitchFamily="34" charset="0"/>
              </a:rPr>
              <a:t>Lannister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. Ellen liet haar kasteel volledig opknappen, maar van terugbetalingen was geen sprake. </a:t>
            </a:r>
            <a:r>
              <a:rPr lang="nl-NL" sz="2300" dirty="0" err="1">
                <a:latin typeface="Arial" panose="020B0604020202020204" pitchFamily="34" charset="0"/>
                <a:cs typeface="Arial" panose="020B0604020202020204" pitchFamily="34" charset="0"/>
              </a:rPr>
              <a:t>Tytos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 werd uitgelachen bij de vraag. Zijn zoon </a:t>
            </a:r>
            <a:r>
              <a:rPr lang="nl-NL" sz="2300" dirty="0" err="1">
                <a:latin typeface="Arial" panose="020B0604020202020204" pitchFamily="34" charset="0"/>
                <a:cs typeface="Arial" panose="020B0604020202020204" pitchFamily="34" charset="0"/>
              </a:rPr>
              <a:t>Tywin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 had minder geduld en dwong om terugbetaling. Familie </a:t>
            </a:r>
            <a:r>
              <a:rPr lang="nl-NL" sz="2300" dirty="0" err="1">
                <a:latin typeface="Arial" panose="020B0604020202020204" pitchFamily="34" charset="0"/>
                <a:cs typeface="Arial" panose="020B0604020202020204" pitchFamily="34" charset="0"/>
              </a:rPr>
              <a:t>Rheine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 kwamen in opstand, zoals </a:t>
            </a:r>
            <a:r>
              <a:rPr lang="nl-NL" sz="2300" dirty="0" err="1">
                <a:latin typeface="Arial" panose="020B0604020202020204" pitchFamily="34" charset="0"/>
                <a:cs typeface="Arial" panose="020B0604020202020204" pitchFamily="34" charset="0"/>
              </a:rPr>
              <a:t>Tywin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 verwachtte. </a:t>
            </a:r>
            <a:r>
              <a:rPr lang="nl-NL" sz="2300" dirty="0" err="1">
                <a:latin typeface="Arial" panose="020B0604020202020204" pitchFamily="34" charset="0"/>
                <a:cs typeface="Arial" panose="020B0604020202020204" pitchFamily="34" charset="0"/>
              </a:rPr>
              <a:t>Tywin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 riep al zijn loyale </a:t>
            </a:r>
            <a:r>
              <a:rPr lang="nl-NL" sz="23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achterleenmannen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 bijeen en versloeg de kleine </a:t>
            </a:r>
            <a:r>
              <a:rPr lang="nl-NL" sz="2300" dirty="0" err="1">
                <a:latin typeface="Arial" panose="020B0604020202020204" pitchFamily="34" charset="0"/>
                <a:cs typeface="Arial" panose="020B0604020202020204" pitchFamily="34" charset="0"/>
              </a:rPr>
              <a:t>Rheinse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’ legers op het slagveld. Toen de </a:t>
            </a:r>
            <a:r>
              <a:rPr lang="nl-NL" sz="2300" dirty="0" err="1">
                <a:latin typeface="Arial" panose="020B0604020202020204" pitchFamily="34" charset="0"/>
                <a:cs typeface="Arial" panose="020B0604020202020204" pitchFamily="34" charset="0"/>
              </a:rPr>
              <a:t>Rheinse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 zich terugtrokken in hun mijnen, liet </a:t>
            </a:r>
            <a:r>
              <a:rPr lang="nl-NL" sz="2300" dirty="0" err="1">
                <a:latin typeface="Arial" panose="020B0604020202020204" pitchFamily="34" charset="0"/>
                <a:cs typeface="Arial" panose="020B0604020202020204" pitchFamily="34" charset="0"/>
              </a:rPr>
              <a:t>Tywin</a:t>
            </a:r>
            <a:r>
              <a:rPr lang="nl-NL" sz="2300" dirty="0">
                <a:latin typeface="Arial" panose="020B0604020202020204" pitchFamily="34" charset="0"/>
                <a:cs typeface="Arial" panose="020B0604020202020204" pitchFamily="34" charset="0"/>
              </a:rPr>
              <a:t> alle uit- en ingangen blokkeren… en water in de laatste opening lopen. Het schreeuw vanuit de mijnen duurde een nacht. Daarna was alles stil.</a:t>
            </a:r>
            <a:endParaRPr lang="nl-NL" sz="2300" dirty="0"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Waarom stuurt </a:t>
            </a:r>
            <a:r>
              <a:rPr lang="nl-NL" sz="2600" dirty="0" err="1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Tywin</a:t>
            </a: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600" dirty="0" err="1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Lannister</a:t>
            </a: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een zanger naar opstandige </a:t>
            </a:r>
            <a:r>
              <a:rPr lang="nl-NL" sz="26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vazallen</a:t>
            </a: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Hoe kon </a:t>
            </a:r>
            <a:r>
              <a:rPr lang="nl-NL" sz="2600" dirty="0" err="1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Tywin</a:t>
            </a: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600" dirty="0" err="1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Lannister</a:t>
            </a: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nl-NL" sz="2600" dirty="0" err="1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Rains</a:t>
            </a: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’ legers gemakkelijk op het slagveld verslaan?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Leg uit hoe dit verhaal past bij </a:t>
            </a:r>
            <a:r>
              <a:rPr lang="nl-NL" sz="26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het leenstelsel</a:t>
            </a: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https://www.youtube.com/watch?v=C-H9eNqNek8</a:t>
            </a:r>
          </a:p>
          <a:p>
            <a:pPr marL="457200" indent="-457200">
              <a:buFont typeface="+mj-lt"/>
              <a:buAutoNum type="arabicPeriod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621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EF9318-F64F-4948-AAE7-DC8EE7262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074" y="250618"/>
            <a:ext cx="10353761" cy="1326321"/>
          </a:xfrm>
        </p:spPr>
        <p:txBody>
          <a:bodyPr>
            <a:normAutofit/>
          </a:bodyPr>
          <a:lstStyle/>
          <a:p>
            <a:r>
              <a:rPr lang="nl-NL" sz="4400" dirty="0">
                <a:highlight>
                  <a:srgbClr val="800000"/>
                </a:highlight>
              </a:rPr>
              <a:t>Lesdoelen Aan het einde van de les kan ik…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EEDCD1-7F86-429F-9322-CF26200DE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418" y="2227052"/>
            <a:ext cx="11649075" cy="5044912"/>
          </a:xfrm>
        </p:spPr>
        <p:txBody>
          <a:bodyPr>
            <a:normAutofit/>
          </a:bodyPr>
          <a:lstStyle/>
          <a:p>
            <a:r>
              <a:rPr lang="nl-NL" sz="3600" dirty="0">
                <a:highlight>
                  <a:srgbClr val="800000"/>
                </a:highlight>
              </a:rPr>
              <a:t>Uitleggen hoe de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middeleeuwen</a:t>
            </a:r>
            <a:r>
              <a:rPr lang="nl-NL" sz="3600" dirty="0">
                <a:highlight>
                  <a:srgbClr val="800000"/>
                </a:highlight>
              </a:rPr>
              <a:t> begon en wat de situatie in Europa was.</a:t>
            </a:r>
          </a:p>
          <a:p>
            <a:r>
              <a:rPr lang="nl-NL" sz="3600" dirty="0">
                <a:highlight>
                  <a:srgbClr val="800000"/>
                </a:highlight>
              </a:rPr>
              <a:t>Benoemen wat Karel de Grote van de Romeinen overnam.</a:t>
            </a:r>
          </a:p>
          <a:p>
            <a:r>
              <a:rPr lang="nl-NL" sz="3600" dirty="0">
                <a:highlight>
                  <a:srgbClr val="800000"/>
                </a:highlight>
              </a:rPr>
              <a:t>Uitleggen hoe het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leenstelsel</a:t>
            </a:r>
            <a:r>
              <a:rPr lang="nl-NL" sz="3600" dirty="0">
                <a:highlight>
                  <a:srgbClr val="800000"/>
                </a:highlight>
              </a:rPr>
              <a:t> werkt via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leenheren</a:t>
            </a:r>
            <a:r>
              <a:rPr lang="nl-NL" sz="3600" dirty="0">
                <a:highlight>
                  <a:srgbClr val="800000"/>
                </a:highlight>
              </a:rPr>
              <a:t>,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leenmannen</a:t>
            </a:r>
            <a:r>
              <a:rPr lang="nl-NL" sz="3600" dirty="0">
                <a:highlight>
                  <a:srgbClr val="800000"/>
                </a:highlight>
              </a:rPr>
              <a:t>,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achterleenmannen</a:t>
            </a:r>
            <a:r>
              <a:rPr lang="nl-NL" sz="3600" dirty="0">
                <a:highlight>
                  <a:srgbClr val="800000"/>
                </a:highlight>
              </a:rPr>
              <a:t> en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zendgraven</a:t>
            </a:r>
            <a:r>
              <a:rPr lang="nl-NL" sz="3600" dirty="0">
                <a:highlight>
                  <a:srgbClr val="800000"/>
                </a:highlight>
              </a:rPr>
              <a:t>.</a:t>
            </a:r>
          </a:p>
          <a:p>
            <a:endParaRPr lang="nl-NL" sz="3600" dirty="0">
              <a:highlight>
                <a:srgbClr val="800000"/>
              </a:highlight>
            </a:endParaRPr>
          </a:p>
          <a:p>
            <a:endParaRPr lang="nl-NL" sz="3600" dirty="0">
              <a:highlight>
                <a:srgbClr val="800000"/>
              </a:highlight>
            </a:endParaRPr>
          </a:p>
          <a:p>
            <a:endParaRPr lang="nl-NL" sz="3600" dirty="0">
              <a:highlight>
                <a:srgbClr val="800000"/>
              </a:highlight>
            </a:endParaRPr>
          </a:p>
          <a:p>
            <a:endParaRPr lang="nl-NL" sz="2400" dirty="0"/>
          </a:p>
        </p:txBody>
      </p:sp>
      <p:pic>
        <p:nvPicPr>
          <p:cNvPr id="5" name="Afbeelding 4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291ABF0A-315E-49B6-AA13-43CC9C60D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" y="0"/>
            <a:ext cx="1260451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89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EF9318-F64F-4948-AAE7-DC8EE7262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074" y="250618"/>
            <a:ext cx="10353761" cy="1326321"/>
          </a:xfrm>
        </p:spPr>
        <p:txBody>
          <a:bodyPr>
            <a:normAutofit/>
          </a:bodyPr>
          <a:lstStyle/>
          <a:p>
            <a:r>
              <a:rPr lang="nl-NL" sz="4400" dirty="0">
                <a:highlight>
                  <a:srgbClr val="800000"/>
                </a:highlight>
              </a:rPr>
              <a:t>Controlevragen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EEDCD1-7F86-429F-9322-CF26200DE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2" y="1576939"/>
            <a:ext cx="11649075" cy="533663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nl-NL" sz="3600" dirty="0">
                <a:highlight>
                  <a:srgbClr val="800000"/>
                </a:highlight>
              </a:rPr>
              <a:t>Noem drie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veranderingen</a:t>
            </a:r>
            <a:r>
              <a:rPr lang="nl-NL" sz="3600" dirty="0">
                <a:highlight>
                  <a:srgbClr val="800000"/>
                </a:highlight>
              </a:rPr>
              <a:t> tussen het Romeinse Rijk en de middeleeuwen.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dirty="0">
                <a:highlight>
                  <a:srgbClr val="800000"/>
                </a:highlight>
              </a:rPr>
              <a:t>Waarin deed Karel de Grote de Romeinen na binnen zijn bestuur?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dirty="0">
                <a:highlight>
                  <a:srgbClr val="800000"/>
                </a:highlight>
              </a:rPr>
              <a:t>Hoe werkt een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leenstelsel</a:t>
            </a:r>
            <a:r>
              <a:rPr lang="nl-NL" sz="3600" dirty="0">
                <a:highlight>
                  <a:srgbClr val="800000"/>
                </a:highlight>
              </a:rPr>
              <a:t> en wat zijn de functies van de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leenheer, leenman, achterleenman </a:t>
            </a:r>
            <a:r>
              <a:rPr lang="nl-NL" sz="3600" dirty="0">
                <a:highlight>
                  <a:srgbClr val="800000"/>
                </a:highlight>
              </a:rPr>
              <a:t>en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zendgraaf</a:t>
            </a:r>
            <a:r>
              <a:rPr lang="nl-NL" sz="3600" dirty="0">
                <a:highlight>
                  <a:srgbClr val="800000"/>
                </a:highlight>
              </a:rPr>
              <a:t>?</a:t>
            </a:r>
          </a:p>
          <a:p>
            <a:endParaRPr lang="nl-NL" sz="3600" dirty="0">
              <a:highlight>
                <a:srgbClr val="800000"/>
              </a:highlight>
            </a:endParaRPr>
          </a:p>
          <a:p>
            <a:endParaRPr lang="nl-NL" sz="2400" dirty="0"/>
          </a:p>
        </p:txBody>
      </p:sp>
      <p:pic>
        <p:nvPicPr>
          <p:cNvPr id="5" name="Afbeelding 4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291ABF0A-315E-49B6-AA13-43CC9C60D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" y="0"/>
            <a:ext cx="1260451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66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C9C7F-7CF6-402B-A363-D35E29671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highlight>
                  <a:srgbClr val="800000"/>
                </a:highlight>
              </a:rPr>
              <a:t>Waarom ik van </a:t>
            </a:r>
            <a:br>
              <a:rPr lang="nl-NL" sz="4000" dirty="0">
                <a:highlight>
                  <a:srgbClr val="800000"/>
                </a:highlight>
              </a:rPr>
            </a:br>
            <a:r>
              <a:rPr lang="nl-NL" sz="4000" dirty="0">
                <a:highlight>
                  <a:srgbClr val="800000"/>
                </a:highlight>
              </a:rPr>
              <a:t>de Middeleeuwen hou</a:t>
            </a:r>
          </a:p>
        </p:txBody>
      </p:sp>
      <p:pic>
        <p:nvPicPr>
          <p:cNvPr id="4" name="Game of Thrones - Main Theme (Extended) HD">
            <a:hlinkClick r:id="" action="ppaction://media"/>
            <a:extLst>
              <a:ext uri="{FF2B5EF4-FFF2-40B4-BE49-F238E27FC236}">
                <a16:creationId xmlns:a16="http://schemas.microsoft.com/office/drawing/2014/main" id="{F87C9E1F-C1DA-4BBC-BDF0-E27A6B6F70F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432" y="5761037"/>
            <a:ext cx="487363" cy="487363"/>
          </a:xfrm>
        </p:spPr>
      </p:pic>
      <p:pic>
        <p:nvPicPr>
          <p:cNvPr id="3074" name="Picture 2" descr="Speler ontdekt nieuwe &amp;#39;feature&amp;#39; in Skyrim tien jaar na lancering - XGN.nl">
            <a:extLst>
              <a:ext uri="{FF2B5EF4-FFF2-40B4-BE49-F238E27FC236}">
                <a16:creationId xmlns:a16="http://schemas.microsoft.com/office/drawing/2014/main" id="{500F80D1-BE8A-46E6-A258-C83C11DC8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048" y="609600"/>
            <a:ext cx="9417253" cy="529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Lord of the Rings: The Fellowship of the Ring - Pathé Thuis">
            <a:extLst>
              <a:ext uri="{FF2B5EF4-FFF2-40B4-BE49-F238E27FC236}">
                <a16:creationId xmlns:a16="http://schemas.microsoft.com/office/drawing/2014/main" id="{473D60C0-8C9A-4E32-9C8D-03CF97C57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-1527" r="22266" b="-1"/>
          <a:stretch/>
        </p:blipFill>
        <p:spPr bwMode="auto">
          <a:xfrm>
            <a:off x="2917604" y="318080"/>
            <a:ext cx="5957988" cy="622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 Game of Thrones - George R. R. Martin - (ISBN: 9780553573404) | De Slegte">
            <a:extLst>
              <a:ext uri="{FF2B5EF4-FFF2-40B4-BE49-F238E27FC236}">
                <a16:creationId xmlns:a16="http://schemas.microsoft.com/office/drawing/2014/main" id="{E7713085-4811-43D2-BB2F-BF74CAE84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951" y="80567"/>
            <a:ext cx="4202122" cy="685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e Witcher 2 - Het Zwaard der Voorzienigheid, Andrzej Sapkowski |  9789024588251 |... | bol.com">
            <a:extLst>
              <a:ext uri="{FF2B5EF4-FFF2-40B4-BE49-F238E27FC236}">
                <a16:creationId xmlns:a16="http://schemas.microsoft.com/office/drawing/2014/main" id="{DC6DB1C8-DE53-4171-AFAA-9960F6BEC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00" y="80567"/>
            <a:ext cx="47240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ssassin&amp;#39;s Creed Valhalla voor Xbox Series X|S, PS5, PC &amp;amp; meer | Ubisoft  (NL)">
            <a:extLst>
              <a:ext uri="{FF2B5EF4-FFF2-40B4-BE49-F238E27FC236}">
                <a16:creationId xmlns:a16="http://schemas.microsoft.com/office/drawing/2014/main" id="{E24B55F5-2CE0-4FB5-AEA9-FC4209132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29" y="311366"/>
            <a:ext cx="11061049" cy="622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eekmas recensie: Narnia blijft een fantastische winterfilm - Geekish.nl">
            <a:extLst>
              <a:ext uri="{FF2B5EF4-FFF2-40B4-BE49-F238E27FC236}">
                <a16:creationId xmlns:a16="http://schemas.microsoft.com/office/drawing/2014/main" id="{2A9E1AF0-4DFD-4EAF-8DEB-F856FD16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A3621E36-887C-4493-822C-AD0A8E6FFC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" y="0"/>
            <a:ext cx="1158979" cy="1156082"/>
          </a:xfrm>
          <a:prstGeom prst="rect">
            <a:avLst/>
          </a:prstGeom>
        </p:spPr>
      </p:pic>
      <p:pic>
        <p:nvPicPr>
          <p:cNvPr id="4098" name="Picture 2" descr="Before You Read: The Shadow of the Gods - The Fantasy Review">
            <a:extLst>
              <a:ext uri="{FF2B5EF4-FFF2-40B4-BE49-F238E27FC236}">
                <a16:creationId xmlns:a16="http://schemas.microsoft.com/office/drawing/2014/main" id="{43AC57CB-29F8-42DB-98F3-0F179C112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14"/>
            <a:ext cx="12192000" cy="702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amed Print - Medieval Knights and Horses Fighting on the Battlefield  (Picture) | eBay">
            <a:extLst>
              <a:ext uri="{FF2B5EF4-FFF2-40B4-BE49-F238E27FC236}">
                <a16:creationId xmlns:a16="http://schemas.microsoft.com/office/drawing/2014/main" id="{4D0433E7-D4B9-4259-8040-1E13121F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2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23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arijs in de Middeleeuwen | Historiek">
            <a:extLst>
              <a:ext uri="{FF2B5EF4-FFF2-40B4-BE49-F238E27FC236}">
                <a16:creationId xmlns:a16="http://schemas.microsoft.com/office/drawing/2014/main" id="{5F9C3F52-9AC5-402C-BFF4-DDB459345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751" y="-644939"/>
            <a:ext cx="59436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igma ontkracht: niet alle Vikingen waren blond, Scandinavisch of  bloeddorstige plunderaars | Wetenschap | hln.be">
            <a:extLst>
              <a:ext uri="{FF2B5EF4-FFF2-40B4-BE49-F238E27FC236}">
                <a16:creationId xmlns:a16="http://schemas.microsoft.com/office/drawing/2014/main" id="{7278E9D8-C49C-4BE7-AA78-212CEEF89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r="-81"/>
          <a:stretch/>
        </p:blipFill>
        <p:spPr bwMode="auto">
          <a:xfrm>
            <a:off x="6248400" y="3402676"/>
            <a:ext cx="6019799" cy="348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ddeleeuwen Archieven - Brabant Cultureel">
            <a:extLst>
              <a:ext uri="{FF2B5EF4-FFF2-40B4-BE49-F238E27FC236}">
                <a16:creationId xmlns:a16="http://schemas.microsoft.com/office/drawing/2014/main" id="{51BDD58D-DBF7-48A6-8826-496DD9B25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8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3 &amp; 14 juni: Ridders &amp; Jonkvrouwen | Archeon">
            <a:extLst>
              <a:ext uri="{FF2B5EF4-FFF2-40B4-BE49-F238E27FC236}">
                <a16:creationId xmlns:a16="http://schemas.microsoft.com/office/drawing/2014/main" id="{D1415474-8888-4A10-BFCF-A74788FED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49" y="3277429"/>
            <a:ext cx="624840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1521C87C-A190-4F6A-9A53-D54688A4BEC7}"/>
              </a:ext>
            </a:extLst>
          </p:cNvPr>
          <p:cNvSpPr txBox="1">
            <a:spLocks/>
          </p:cNvSpPr>
          <p:nvPr/>
        </p:nvSpPr>
        <p:spPr>
          <a:xfrm>
            <a:off x="3229234" y="2343150"/>
            <a:ext cx="6038331" cy="2179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dirty="0">
                <a:highlight>
                  <a:srgbClr val="800000"/>
                </a:highlight>
              </a:rPr>
              <a:t>Wat weten we al over de Middeleeuwen?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36F140-65D0-4E9F-9AEE-7FDD4829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CE7AEEF3-67F0-4AE6-B70D-7D0F7E698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" y="0"/>
            <a:ext cx="1158979" cy="115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81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DB62F-5E2B-44A4-AC0F-F252B310D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AA91BB95-AAD2-454D-AEB8-062E047944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6352346"/>
              </p:ext>
            </p:extLst>
          </p:nvPr>
        </p:nvGraphicFramePr>
        <p:xfrm>
          <a:off x="95250" y="25400"/>
          <a:ext cx="12001500" cy="6873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824">
                  <a:extLst>
                    <a:ext uri="{9D8B030D-6E8A-4147-A177-3AD203B41FA5}">
                      <a16:colId xmlns:a16="http://schemas.microsoft.com/office/drawing/2014/main" val="4065570645"/>
                    </a:ext>
                  </a:extLst>
                </a:gridCol>
                <a:gridCol w="1469926">
                  <a:extLst>
                    <a:ext uri="{9D8B030D-6E8A-4147-A177-3AD203B41FA5}">
                      <a16:colId xmlns:a16="http://schemas.microsoft.com/office/drawing/2014/main" val="3174244287"/>
                    </a:ext>
                  </a:extLst>
                </a:gridCol>
                <a:gridCol w="9175750">
                  <a:extLst>
                    <a:ext uri="{9D8B030D-6E8A-4147-A177-3AD203B41FA5}">
                      <a16:colId xmlns:a16="http://schemas.microsoft.com/office/drawing/2014/main" val="1570052591"/>
                    </a:ext>
                  </a:extLst>
                </a:gridCol>
              </a:tblGrid>
              <a:tr h="1879148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b="1" dirty="0">
                          <a:highlight>
                            <a:srgbClr val="80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4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80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Maak in tweetallen een tekening over waar jullie aan denkt bij de middeleeuwen.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106443"/>
                  </a:ext>
                </a:extLst>
              </a:tr>
              <a:tr h="999577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Tijd?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minuten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641270"/>
                  </a:ext>
                </a:extLst>
              </a:tr>
              <a:tr h="1186831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Maak de tekening op het a4-papier.</a:t>
                      </a:r>
                      <a:br>
                        <a:rPr lang="nl-NL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nl-NL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067879"/>
                  </a:ext>
                </a:extLst>
              </a:tr>
              <a:tr h="1450307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br>
                        <a:rPr lang="nl-NL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nl-NL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Hulp?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 in tweetallen,  overleggen </a:t>
                      </a:r>
                      <a:r>
                        <a:rPr lang="nl-NL" sz="32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 fluistertoon</a:t>
                      </a:r>
                      <a:r>
                        <a:rPr lang="nl-NL" sz="3200" b="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743703"/>
                  </a:ext>
                </a:extLst>
              </a:tr>
              <a:tr h="1316737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Maak een </a:t>
                      </a:r>
                      <a:r>
                        <a:rPr lang="nl-NL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woordweb</a:t>
                      </a:r>
                      <a:r>
                        <a:rPr lang="nl-NL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over paragraaf 3.5 op de achterkant van het a4-papier.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091210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4C6BFA19-9482-4EA0-94EA-CEE399CC5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12" t="30735" r="71752" b="62094"/>
          <a:stretch/>
        </p:blipFill>
        <p:spPr>
          <a:xfrm>
            <a:off x="389920" y="124298"/>
            <a:ext cx="720940" cy="9678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CAEFEC2-9C20-4971-AEA9-8B3A117F0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3" t="42849" r="71154" b="49816"/>
          <a:stretch/>
        </p:blipFill>
        <p:spPr>
          <a:xfrm>
            <a:off x="226515" y="2116547"/>
            <a:ext cx="1047750" cy="9900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728042A-2399-4386-BE2E-DE2CF3BC0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3" t="51371" r="71154" b="43324"/>
          <a:stretch/>
        </p:blipFill>
        <p:spPr>
          <a:xfrm>
            <a:off x="226499" y="3237800"/>
            <a:ext cx="1047750" cy="71615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5683C80-4531-4FA3-8DDF-CBB260F01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3" t="60346" r="71154" b="32174"/>
          <a:stretch/>
        </p:blipFill>
        <p:spPr>
          <a:xfrm>
            <a:off x="226515" y="4121317"/>
            <a:ext cx="1047750" cy="10096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E852356-82E8-42EC-A65E-B82399C6B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3" t="69632" r="71154" b="25062"/>
          <a:stretch/>
        </p:blipFill>
        <p:spPr>
          <a:xfrm>
            <a:off x="389920" y="5532243"/>
            <a:ext cx="1047750" cy="71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38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89D33-0013-441D-97FB-D62D3260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Hoofdstuk 4: vechten, werken, bidden</a:t>
            </a:r>
            <a:endParaRPr lang="nl-NL" i="1" dirty="0">
              <a:highlight>
                <a:srgbClr val="800000"/>
              </a:highlight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1F88C3-1F77-4E2F-9112-1D6261B8B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7309" y="2096064"/>
            <a:ext cx="8700655" cy="4450510"/>
          </a:xfrm>
        </p:spPr>
        <p:txBody>
          <a:bodyPr>
            <a:normAutofit/>
          </a:bodyPr>
          <a:lstStyle/>
          <a:p>
            <a:r>
              <a:rPr lang="nl-NL" sz="3600" dirty="0"/>
              <a:t>Periode: de Middeleeuwen</a:t>
            </a:r>
          </a:p>
          <a:p>
            <a:r>
              <a:rPr lang="nl-NL" sz="3600" dirty="0"/>
              <a:t>Tijdvak: </a:t>
            </a:r>
            <a:r>
              <a:rPr lang="nl-NL" sz="3600" i="1" dirty="0"/>
              <a:t>Monniken en ridders</a:t>
            </a:r>
            <a:endParaRPr lang="nl-NL" sz="3600" dirty="0"/>
          </a:p>
          <a:p>
            <a:r>
              <a:rPr lang="nl-NL" sz="3600" dirty="0"/>
              <a:t>500 n. C. – 1000 n. C</a:t>
            </a:r>
          </a:p>
          <a:p>
            <a:r>
              <a:rPr lang="nl-NL" sz="3600" b="1" dirty="0">
                <a:solidFill>
                  <a:srgbClr val="FFFF00"/>
                </a:solidFill>
              </a:rPr>
              <a:t>Landbouw samenlevingen, autarkische samenleving</a:t>
            </a:r>
            <a:r>
              <a:rPr lang="nl-NL" sz="3200" dirty="0"/>
              <a:t>.</a:t>
            </a:r>
          </a:p>
        </p:txBody>
      </p:sp>
      <p:pic>
        <p:nvPicPr>
          <p:cNvPr id="6" name="Afbeelding 5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AD138989-5A63-460D-AD98-E78133E19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5" y="1921705"/>
            <a:ext cx="3007894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27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EF9318-F64F-4948-AAE7-DC8EE7262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074" y="250618"/>
            <a:ext cx="10353761" cy="1326321"/>
          </a:xfrm>
        </p:spPr>
        <p:txBody>
          <a:bodyPr>
            <a:normAutofit/>
          </a:bodyPr>
          <a:lstStyle/>
          <a:p>
            <a:r>
              <a:rPr lang="nl-NL" sz="4400" dirty="0">
                <a:highlight>
                  <a:srgbClr val="800000"/>
                </a:highlight>
              </a:rPr>
              <a:t>Lesdoelen Aan het einde van de les kan ik…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EEDCD1-7F86-429F-9322-CF26200DE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418" y="2227052"/>
            <a:ext cx="11649075" cy="5044912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De periode, het tijdvak, jaartallen </a:t>
            </a:r>
            <a:r>
              <a:rPr lang="nl-NL" sz="3600" dirty="0">
                <a:highlight>
                  <a:srgbClr val="800000"/>
                </a:highlight>
              </a:rPr>
              <a:t>en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samenleving</a:t>
            </a:r>
            <a:r>
              <a:rPr lang="nl-NL" sz="3600" dirty="0">
                <a:highlight>
                  <a:srgbClr val="800000"/>
                </a:highlight>
              </a:rPr>
              <a:t> van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tijdvak 3</a:t>
            </a:r>
            <a:r>
              <a:rPr lang="nl-NL" sz="3600" dirty="0">
                <a:highlight>
                  <a:srgbClr val="800000"/>
                </a:highlight>
              </a:rPr>
              <a:t> benoemen.</a:t>
            </a:r>
          </a:p>
          <a:p>
            <a:r>
              <a:rPr lang="nl-NL" sz="3600" dirty="0">
                <a:highlight>
                  <a:srgbClr val="800000"/>
                </a:highlight>
              </a:rPr>
              <a:t>Benoemen hoe het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Romeinse Rijk </a:t>
            </a:r>
            <a:r>
              <a:rPr lang="nl-NL" sz="3600" dirty="0">
                <a:highlight>
                  <a:srgbClr val="800000"/>
                </a:highlight>
              </a:rPr>
              <a:t>eindigen.</a:t>
            </a:r>
          </a:p>
          <a:p>
            <a:r>
              <a:rPr lang="nl-NL" sz="3600" dirty="0">
                <a:highlight>
                  <a:srgbClr val="800000"/>
                </a:highlight>
              </a:rPr>
              <a:t>Jullie kunnen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oorzaken</a:t>
            </a:r>
            <a:r>
              <a:rPr lang="nl-NL" sz="3600" dirty="0">
                <a:highlight>
                  <a:srgbClr val="800000"/>
                </a:highlight>
              </a:rPr>
              <a:t> aan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gevolgen</a:t>
            </a:r>
            <a:r>
              <a:rPr lang="nl-NL" sz="3600" dirty="0">
                <a:highlight>
                  <a:srgbClr val="800000"/>
                </a:highlight>
              </a:rPr>
              <a:t> koppelen.</a:t>
            </a:r>
          </a:p>
          <a:p>
            <a:r>
              <a:rPr lang="nl-NL" sz="3600" dirty="0">
                <a:highlight>
                  <a:srgbClr val="800000"/>
                </a:highlight>
              </a:rPr>
              <a:t>Uitleggen hoe de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middeleeuwen</a:t>
            </a:r>
            <a:r>
              <a:rPr lang="nl-NL" sz="3600" dirty="0">
                <a:highlight>
                  <a:srgbClr val="800000"/>
                </a:highlight>
              </a:rPr>
              <a:t> begon en wat de situatie in Europa was.</a:t>
            </a:r>
          </a:p>
          <a:p>
            <a:endParaRPr lang="nl-NL" sz="3600" dirty="0">
              <a:highlight>
                <a:srgbClr val="800000"/>
              </a:highlight>
            </a:endParaRPr>
          </a:p>
          <a:p>
            <a:endParaRPr lang="nl-NL" sz="3600" dirty="0">
              <a:highlight>
                <a:srgbClr val="800000"/>
              </a:highlight>
            </a:endParaRPr>
          </a:p>
          <a:p>
            <a:endParaRPr lang="nl-NL" sz="2400" dirty="0"/>
          </a:p>
        </p:txBody>
      </p:sp>
      <p:pic>
        <p:nvPicPr>
          <p:cNvPr id="5" name="Afbeelding 4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291ABF0A-315E-49B6-AA13-43CC9C60D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" y="0"/>
            <a:ext cx="1260451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11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7C5194-3A87-48B0-AEF8-18E663095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97" y="101600"/>
            <a:ext cx="10998806" cy="2336799"/>
          </a:xfrm>
        </p:spPr>
        <p:txBody>
          <a:bodyPr>
            <a:normAutofit/>
          </a:bodyPr>
          <a:lstStyle/>
          <a:p>
            <a:r>
              <a:rPr lang="nl-NL" sz="4400" dirty="0">
                <a:highlight>
                  <a:srgbClr val="800000"/>
                </a:highlight>
              </a:rPr>
              <a:t>3 gekke en grappige feitjes Uit de middeleeuwen</a:t>
            </a:r>
          </a:p>
        </p:txBody>
      </p:sp>
      <p:pic>
        <p:nvPicPr>
          <p:cNvPr id="5" name="Afbeelding 4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6FCF47AE-BB3F-4028-A0E7-6114C3F38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" y="0"/>
            <a:ext cx="1041290" cy="1038687"/>
          </a:xfrm>
          <a:prstGeom prst="rect">
            <a:avLst/>
          </a:prstGeom>
        </p:spPr>
      </p:pic>
      <p:pic>
        <p:nvPicPr>
          <p:cNvPr id="1028" name="Picture 4" descr="RUN AWAY | Monty Python And The Holy Grail | Know Your Meme">
            <a:extLst>
              <a:ext uri="{FF2B5EF4-FFF2-40B4-BE49-F238E27FC236}">
                <a16:creationId xmlns:a16="http://schemas.microsoft.com/office/drawing/2014/main" id="{F75F41C7-A9CA-40A1-AD06-49FDA86E48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693" y="2151817"/>
            <a:ext cx="6636613" cy="395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097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FAAB7E-6EE8-4287-927F-0E64C6117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1. De oorlogswolf </a:t>
            </a:r>
            <a:r>
              <a:rPr lang="nl-NL" dirty="0" err="1">
                <a:highlight>
                  <a:srgbClr val="800000"/>
                </a:highlight>
              </a:rPr>
              <a:t>trebuchet</a:t>
            </a:r>
            <a:r>
              <a:rPr lang="nl-NL" dirty="0">
                <a:highlight>
                  <a:srgbClr val="800000"/>
                </a:highlight>
              </a:rPr>
              <a:t> van Edward I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7AB65C-32CA-440D-A0FA-FD0E20AE0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Wolf at the Door - Digital Reconstruction of The Siege of Stirling Castle  1304">
            <a:extLst>
              <a:ext uri="{FF2B5EF4-FFF2-40B4-BE49-F238E27FC236}">
                <a16:creationId xmlns:a16="http://schemas.microsoft.com/office/drawing/2014/main" id="{CCFF7251-A9F2-4373-BE84-EBD404026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" b="7573"/>
          <a:stretch/>
        </p:blipFill>
        <p:spPr bwMode="auto">
          <a:xfrm>
            <a:off x="1154097" y="1863602"/>
            <a:ext cx="9445471" cy="483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ADD3F676-CA5C-40B6-AC6B-4A44BF872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" y="9525"/>
            <a:ext cx="1041290" cy="10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901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Damast</Template>
  <TotalTime>3800</TotalTime>
  <Words>1325</Words>
  <Application>Microsoft Office PowerPoint</Application>
  <PresentationFormat>Breedbeeld</PresentationFormat>
  <Paragraphs>135</Paragraphs>
  <Slides>29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4" baseType="lpstr">
      <vt:lpstr>Arial</vt:lpstr>
      <vt:lpstr>Bookman Old Style</vt:lpstr>
      <vt:lpstr>Calibri</vt:lpstr>
      <vt:lpstr>Rockwell</vt:lpstr>
      <vt:lpstr>Damask</vt:lpstr>
      <vt:lpstr>Hoofdstuk 4  Vechten, werken, bidden  Mavo 1 </vt:lpstr>
      <vt:lpstr>De planning</vt:lpstr>
      <vt:lpstr>Waarom ik van  de Middeleeuwen hou</vt:lpstr>
      <vt:lpstr>PowerPoint-presentatie</vt:lpstr>
      <vt:lpstr>PowerPoint-presentatie</vt:lpstr>
      <vt:lpstr>Hoofdstuk 4: vechten, werken, bidden</vt:lpstr>
      <vt:lpstr>Lesdoelen Aan het einde van de les kan ik…</vt:lpstr>
      <vt:lpstr>3 gekke en grappige feitjes Uit de middeleeuwen</vt:lpstr>
      <vt:lpstr>1. De oorlogswolf trebuchet van Edward I</vt:lpstr>
      <vt:lpstr>2. Grieksvuur werd gebruikt als vlammenwerper vanaf schepen.</vt:lpstr>
      <vt:lpstr>3. Bij de Val van Constantinopel (1453) gebruikten de ottomanen gigantische kanonnen.</vt:lpstr>
      <vt:lpstr>DE val van  het Romeinse rijk</vt:lpstr>
      <vt:lpstr>Val van Het Romeinse rijk:  oorzaken en gevolgen</vt:lpstr>
      <vt:lpstr>Val van Het Romeinse rijk:  oorzaken en gevolgen</vt:lpstr>
      <vt:lpstr>Val van Het Romeinse rijk:  oorzaken en gevolgen</vt:lpstr>
      <vt:lpstr>Koppel de oorzaken van de val van het Romeinse rijk aan de bijhorende gevolgen.  Tip: gebruik de teksten Het Rijk wordt opgesplitst en De Grote volksverhuizingen (blz. 54-55)</vt:lpstr>
      <vt:lpstr>Lesdoelen Aan het einde van de les kan ik…</vt:lpstr>
      <vt:lpstr>Even herhalen</vt:lpstr>
      <vt:lpstr>Lesdoelen Aan het einde van de les kan ik…</vt:lpstr>
      <vt:lpstr>De middeleeuwen 500-1500 (n.Chr.)  Onrustige tijden in Europa  (blz. 64)</vt:lpstr>
      <vt:lpstr>Karel de Grote, koning der Franken</vt:lpstr>
      <vt:lpstr>Het leenstelsel (blz. 65)</vt:lpstr>
      <vt:lpstr>Het leenstelsel (blz. 65)</vt:lpstr>
      <vt:lpstr>Het Frankische rijk valt uiteen.</vt:lpstr>
      <vt:lpstr>PowerPoint-presentatie</vt:lpstr>
      <vt:lpstr>Huis Lannister en zijn vazallen </vt:lpstr>
      <vt:lpstr>PowerPoint-presentatie</vt:lpstr>
      <vt:lpstr>Lesdoelen Aan het einde van de les kan ik…</vt:lpstr>
      <vt:lpstr>Controlevragen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Huiswerk voor donderdag 18 oktober  1 t/m 5 (blz. 86 &amp; 91)</dc:title>
  <dc:creator>Ferry van der Horst</dc:creator>
  <cp:lastModifiedBy>Ferry van der Horst</cp:lastModifiedBy>
  <cp:revision>124</cp:revision>
  <dcterms:created xsi:type="dcterms:W3CDTF">2021-11-17T09:12:02Z</dcterms:created>
  <dcterms:modified xsi:type="dcterms:W3CDTF">2022-12-14T20:05:27Z</dcterms:modified>
</cp:coreProperties>
</file>